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comments/comment2.xml" ContentType="application/vnd.openxmlformats-officedocument.presentationml.comments+xml"/>
  <Override PartName="/ppt/comments/comment3.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51"/>
  </p:notesMasterIdLst>
  <p:sldIdLst>
    <p:sldId id="256" r:id="rId2"/>
    <p:sldId id="257"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Lst>
  <p:sldSz cx="12192000" cy="6858000"/>
  <p:notesSz cx="12192000" cy="6858000"/>
  <p:defaultTextStyle>
    <a:defPPr>
      <a:defRPr lang="en-US"/>
    </a:defPPr>
    <a:lvl1pPr marL="0" algn="l" defTabSz="457200">
      <a:defRPr sz="1800">
        <a:solidFill>
          <a:schemeClr val="tx1"/>
        </a:solidFill>
        <a:latin typeface="+mn-lt"/>
        <a:ea typeface="+mn-ea"/>
        <a:cs typeface="+mn-cs"/>
      </a:defRPr>
    </a:lvl1pPr>
    <a:lvl2pPr marL="457200" algn="l" defTabSz="457200">
      <a:defRPr sz="1800">
        <a:solidFill>
          <a:schemeClr val="tx1"/>
        </a:solidFill>
        <a:latin typeface="+mn-lt"/>
        <a:ea typeface="+mn-ea"/>
        <a:cs typeface="+mn-cs"/>
      </a:defRPr>
    </a:lvl2pPr>
    <a:lvl3pPr marL="914400" algn="l" defTabSz="457200">
      <a:defRPr sz="1800">
        <a:solidFill>
          <a:schemeClr val="tx1"/>
        </a:solidFill>
        <a:latin typeface="+mn-lt"/>
        <a:ea typeface="+mn-ea"/>
        <a:cs typeface="+mn-cs"/>
      </a:defRPr>
    </a:lvl3pPr>
    <a:lvl4pPr marL="1371600" algn="l" defTabSz="457200">
      <a:defRPr sz="1800">
        <a:solidFill>
          <a:schemeClr val="tx1"/>
        </a:solidFill>
        <a:latin typeface="+mn-lt"/>
        <a:ea typeface="+mn-ea"/>
        <a:cs typeface="+mn-cs"/>
      </a:defRPr>
    </a:lvl4pPr>
    <a:lvl5pPr marL="1828800" algn="l" defTabSz="457200">
      <a:defRPr sz="1800">
        <a:solidFill>
          <a:schemeClr val="tx1"/>
        </a:solidFill>
        <a:latin typeface="+mn-lt"/>
        <a:ea typeface="+mn-ea"/>
        <a:cs typeface="+mn-cs"/>
      </a:defRPr>
    </a:lvl5pPr>
    <a:lvl6pPr marL="2286000" algn="l" defTabSz="457200">
      <a:defRPr sz="1800">
        <a:solidFill>
          <a:schemeClr val="tx1"/>
        </a:solidFill>
        <a:latin typeface="+mn-lt"/>
        <a:ea typeface="+mn-ea"/>
        <a:cs typeface="+mn-cs"/>
      </a:defRPr>
    </a:lvl6pPr>
    <a:lvl7pPr marL="2743200" algn="l" defTabSz="457200">
      <a:defRPr sz="1800">
        <a:solidFill>
          <a:schemeClr val="tx1"/>
        </a:solidFill>
        <a:latin typeface="+mn-lt"/>
        <a:ea typeface="+mn-ea"/>
        <a:cs typeface="+mn-cs"/>
      </a:defRPr>
    </a:lvl7pPr>
    <a:lvl8pPr marL="3200400" algn="l" defTabSz="457200">
      <a:defRPr sz="1800">
        <a:solidFill>
          <a:schemeClr val="tx1"/>
        </a:solidFill>
        <a:latin typeface="+mn-lt"/>
        <a:ea typeface="+mn-ea"/>
        <a:cs typeface="+mn-cs"/>
      </a:defRPr>
    </a:lvl8pPr>
    <a:lvl9pPr marL="3657600" algn="l" defTabSz="457200">
      <a:defRPr sz="18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labash" initials="C"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69" d="100"/>
          <a:sy n="69" d="100"/>
        </p:scale>
        <p:origin x="24" y="34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11-04T18:08:13" idx="4">
    <p:pos x="4188" y="2704"/>
    <p:text>doppelt</p:text>
    <p:extLst>
      <p:ext uri="{C676402C-5697-4E1C-873F-D02D1690AC5C}">
        <p15:threadingInfo xmlns:p15="http://schemas.microsoft.com/office/powerpoint/2012/main" timeZoneBias="-60"/>
      </p:ext>
      <p:ext uri="{19B8F6BF-5375-455C-9EA6-DF929625EA0E}">
        <p15:presenceInfo xmlns:p15="http://schemas.microsoft.com/office/powerpoint/2012/main" xmlns:w="http://schemas.openxmlformats.org/wordprocessingml/2006/main" xmlns:m="http://schemas.openxmlformats.org/officeDocument/2006/math" xmlns="" userId="teamlab_data:0;17;uid-1632153645430;1;8;Calabash;2;1;0;3;20;2021-11-04T17:08:13Z;4;38;{18B7DA0F-DF20-8E24-F64A-ABEA967AF42D};" providerId="AD"/>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1-11-04T18:10:10" idx="5">
    <p:pos x="7146" y="1139"/>
    <p:text>besster Rechner (statt gut)?</p:text>
    <p:extLst>
      <p:ext uri="{C676402C-5697-4E1C-873F-D02D1690AC5C}">
        <p15:threadingInfo xmlns:p15="http://schemas.microsoft.com/office/powerpoint/2012/main" timeZoneBias="-60"/>
      </p:ext>
      <p:ext uri="{19B8F6BF-5375-455C-9EA6-DF929625EA0E}">
        <p15:presenceInfo xmlns:p15="http://schemas.microsoft.com/office/powerpoint/2012/main" xmlns:w="http://schemas.openxmlformats.org/wordprocessingml/2006/main" xmlns:m="http://schemas.openxmlformats.org/officeDocument/2006/math" xmlns="" userId="teamlab_data:0;17;uid-1632153645430;1;8;Calabash;2;1;0;3;20;2021-11-04T17:10:10Z;4;38;{88FCDA1F-183B-67A7-A244-192BCB2CD32D};" providerId="AD"/>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1-11-04T18:11:16" idx="6">
    <p:pos x="7146" y="229"/>
    <p:text>Teilnehmenden? (statt STudierenden -&gt; allgemeiner?)</p:text>
    <p:extLst>
      <p:ext uri="{C676402C-5697-4E1C-873F-D02D1690AC5C}">
        <p15:threadingInfo xmlns:p15="http://schemas.microsoft.com/office/powerpoint/2012/main" timeZoneBias="-60"/>
      </p:ext>
      <p:ext uri="{19B8F6BF-5375-455C-9EA6-DF929625EA0E}">
        <p15:presenceInfo xmlns:p15="http://schemas.microsoft.com/office/powerpoint/2012/main" xmlns:w="http://schemas.openxmlformats.org/wordprocessingml/2006/main" xmlns:m="http://schemas.openxmlformats.org/officeDocument/2006/math" xmlns="" userId="teamlab_data:0;17;uid-1632153645430;1;8;Calabash;2;1;0;3;20;2021-11-04T17:11:16Z;4;38;{8FAEF9DE-4114-DF0C-A397-7A6975201272};" providerId="AD"/>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 name="Kopfzeilenplatzhalter 1"/>
          <p:cNvSpPr>
            <a:spLocks noGrp="1"/>
          </p:cNvSpPr>
          <p:nvPr>
            <p:ph type="hdr" sz="quarter"/>
          </p:nvPr>
        </p:nvSpPr>
        <p:spPr bwMode="auto">
          <a:xfrm>
            <a:off x="2" y="1"/>
            <a:ext cx="2945659" cy="498135"/>
          </a:xfrm>
          <a:prstGeom prst="rect">
            <a:avLst/>
          </a:prstGeom>
        </p:spPr>
        <p:txBody>
          <a:bodyPr vert="horz" lIns="95571" tIns="47786" rIns="95571" bIns="47786" rtlCol="0"/>
          <a:lstStyle>
            <a:lvl1pPr algn="l">
              <a:defRPr sz="1300"/>
            </a:lvl1pPr>
          </a:lstStyle>
          <a:p>
            <a:pPr>
              <a:defRPr/>
            </a:pPr>
            <a:endParaRPr lang="de-DE"/>
          </a:p>
        </p:txBody>
      </p:sp>
      <p:sp>
        <p:nvSpPr>
          <p:cNvPr id="3" name="Datumsplatzhalter 2"/>
          <p:cNvSpPr>
            <a:spLocks noGrp="1"/>
          </p:cNvSpPr>
          <p:nvPr>
            <p:ph type="dt" idx="1"/>
          </p:nvPr>
        </p:nvSpPr>
        <p:spPr bwMode="auto">
          <a:xfrm>
            <a:off x="3850445" y="1"/>
            <a:ext cx="2945659" cy="498135"/>
          </a:xfrm>
          <a:prstGeom prst="rect">
            <a:avLst/>
          </a:prstGeom>
        </p:spPr>
        <p:txBody>
          <a:bodyPr vert="horz" lIns="95571" tIns="47786" rIns="95571" bIns="47786" rtlCol="0"/>
          <a:lstStyle>
            <a:lvl1pPr algn="r">
              <a:defRPr sz="1300"/>
            </a:lvl1pPr>
          </a:lstStyle>
          <a:p>
            <a:pPr>
              <a:defRPr/>
            </a:pPr>
            <a:fld id="{B3E17B85-ED6C-4735-8B60-A4E34CEEDCC8}" type="datetimeFigureOut">
              <a:rPr lang="de-DE"/>
              <a:t>07.08.2023</a:t>
            </a:fld>
            <a:endParaRPr lang="de-DE"/>
          </a:p>
        </p:txBody>
      </p:sp>
      <p:sp>
        <p:nvSpPr>
          <p:cNvPr id="4" name="Folienbildplatzhalter 3"/>
          <p:cNvSpPr>
            <a:spLocks noGrp="1" noRot="1" noChangeAspect="1"/>
          </p:cNvSpPr>
          <p:nvPr>
            <p:ph type="sldImg" idx="2"/>
          </p:nvPr>
        </p:nvSpPr>
        <p:spPr bwMode="auto">
          <a:xfrm>
            <a:off x="420688" y="1241425"/>
            <a:ext cx="5956300" cy="3351213"/>
          </a:xfrm>
          <a:prstGeom prst="rect">
            <a:avLst/>
          </a:prstGeom>
          <a:noFill/>
          <a:ln w="12700">
            <a:solidFill>
              <a:prstClr val="black"/>
            </a:solidFill>
          </a:ln>
        </p:spPr>
        <p:txBody>
          <a:bodyPr vert="horz" lIns="95571" tIns="47786" rIns="95571" bIns="47786" rtlCol="0" anchor="ctr"/>
          <a:lstStyle/>
          <a:p>
            <a:pPr>
              <a:defRPr/>
            </a:pPr>
            <a:endParaRPr lang="de-DE"/>
          </a:p>
        </p:txBody>
      </p:sp>
      <p:sp>
        <p:nvSpPr>
          <p:cNvPr id="5" name="Notizenplatzhalter 4"/>
          <p:cNvSpPr>
            <a:spLocks noGrp="1"/>
          </p:cNvSpPr>
          <p:nvPr>
            <p:ph type="body" sz="quarter" idx="3"/>
          </p:nvPr>
        </p:nvSpPr>
        <p:spPr bwMode="auto">
          <a:xfrm>
            <a:off x="679768" y="4777959"/>
            <a:ext cx="5438140" cy="3909238"/>
          </a:xfrm>
          <a:prstGeom prst="rect">
            <a:avLst/>
          </a:prstGeom>
        </p:spPr>
        <p:txBody>
          <a:bodyPr vert="horz" lIns="95571" tIns="47786" rIns="95571" bIns="47786" rtlCol="0"/>
          <a:lstStyle/>
          <a:p>
            <a:pPr lvl="0">
              <a:defRPr/>
            </a:pPr>
            <a:r>
              <a:rPr lang="de-DE"/>
              <a:t>Textmasterformat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6" name="Fußzeilenplatzhalter 5"/>
          <p:cNvSpPr>
            <a:spLocks noGrp="1"/>
          </p:cNvSpPr>
          <p:nvPr>
            <p:ph type="ftr" sz="quarter" idx="4"/>
          </p:nvPr>
        </p:nvSpPr>
        <p:spPr bwMode="auto">
          <a:xfrm>
            <a:off x="2" y="9430092"/>
            <a:ext cx="2945659" cy="498134"/>
          </a:xfrm>
          <a:prstGeom prst="rect">
            <a:avLst/>
          </a:prstGeom>
        </p:spPr>
        <p:txBody>
          <a:bodyPr vert="horz" lIns="95571" tIns="47786" rIns="95571" bIns="47786" rtlCol="0" anchor="b"/>
          <a:lstStyle>
            <a:lvl1pPr algn="l">
              <a:defRPr sz="1300"/>
            </a:lvl1pPr>
          </a:lstStyle>
          <a:p>
            <a:pPr>
              <a:defRPr/>
            </a:pPr>
            <a:endParaRPr lang="de-DE"/>
          </a:p>
        </p:txBody>
      </p:sp>
      <p:sp>
        <p:nvSpPr>
          <p:cNvPr id="7" name="Foliennummernplatzhalter 6"/>
          <p:cNvSpPr>
            <a:spLocks noGrp="1"/>
          </p:cNvSpPr>
          <p:nvPr>
            <p:ph type="sldNum" sz="quarter" idx="5"/>
          </p:nvPr>
        </p:nvSpPr>
        <p:spPr bwMode="auto">
          <a:xfrm>
            <a:off x="3850445" y="9430092"/>
            <a:ext cx="2945659" cy="498134"/>
          </a:xfrm>
          <a:prstGeom prst="rect">
            <a:avLst/>
          </a:prstGeom>
        </p:spPr>
        <p:txBody>
          <a:bodyPr vert="horz" lIns="95571" tIns="47786" rIns="95571" bIns="47786" rtlCol="0" anchor="b"/>
          <a:lstStyle>
            <a:lvl1pPr algn="r">
              <a:defRPr sz="1300"/>
            </a:lvl1pPr>
          </a:lstStyle>
          <a:p>
            <a:pPr>
              <a:defRPr/>
            </a:pPr>
            <a:fld id="{82C9378C-BFD6-498A-847D-85ED6A879DD1}" type="slidenum">
              <a:rPr lang="de-DE"/>
              <a:t>‹Nr.›</a:t>
            </a:fld>
            <a:endParaRPr lang="de-DE"/>
          </a:p>
        </p:txBody>
      </p:sp>
    </p:spTree>
  </p:cSld>
  <p:clrMap bg1="lt1" tx1="dk1" bg2="lt2" tx2="dk2" accent1="accent1" accent2="accent2" accent3="accent3" accent4="accent4" accent5="accent5" accent6="accent6" hlink="hlink" folHlink="folHlink"/>
  <p:notesStyle>
    <a:lvl1pPr marL="0" algn="l" defTabSz="914400">
      <a:defRPr sz="1200">
        <a:solidFill>
          <a:schemeClr val="tx1"/>
        </a:solidFill>
        <a:latin typeface="+mn-lt"/>
        <a:ea typeface="+mn-ea"/>
        <a:cs typeface="+mn-cs"/>
      </a:defRPr>
    </a:lvl1pPr>
    <a:lvl2pPr marL="457200" algn="l" defTabSz="914400">
      <a:defRPr sz="1200">
        <a:solidFill>
          <a:schemeClr val="tx1"/>
        </a:solidFill>
        <a:latin typeface="+mn-lt"/>
        <a:ea typeface="+mn-ea"/>
        <a:cs typeface="+mn-cs"/>
      </a:defRPr>
    </a:lvl2pPr>
    <a:lvl3pPr marL="914400" algn="l" defTabSz="914400">
      <a:defRPr sz="1200">
        <a:solidFill>
          <a:schemeClr val="tx1"/>
        </a:solidFill>
        <a:latin typeface="+mn-lt"/>
        <a:ea typeface="+mn-ea"/>
        <a:cs typeface="+mn-cs"/>
      </a:defRPr>
    </a:lvl3pPr>
    <a:lvl4pPr marL="1371600" algn="l" defTabSz="914400">
      <a:defRPr sz="1200">
        <a:solidFill>
          <a:schemeClr val="tx1"/>
        </a:solidFill>
        <a:latin typeface="+mn-lt"/>
        <a:ea typeface="+mn-ea"/>
        <a:cs typeface="+mn-cs"/>
      </a:defRPr>
    </a:lvl4pPr>
    <a:lvl5pPr marL="1828800" algn="l" defTabSz="914400">
      <a:defRPr sz="1200">
        <a:solidFill>
          <a:schemeClr val="tx1"/>
        </a:solidFill>
        <a:latin typeface="+mn-lt"/>
        <a:ea typeface="+mn-ea"/>
        <a:cs typeface="+mn-cs"/>
      </a:defRPr>
    </a:lvl5pPr>
    <a:lvl6pPr marL="2286000" algn="l" defTabSz="914400">
      <a:defRPr sz="1200">
        <a:solidFill>
          <a:schemeClr val="tx1"/>
        </a:solidFill>
        <a:latin typeface="+mn-lt"/>
        <a:ea typeface="+mn-ea"/>
        <a:cs typeface="+mn-cs"/>
      </a:defRPr>
    </a:lvl6pPr>
    <a:lvl7pPr marL="2743200" algn="l" defTabSz="914400">
      <a:defRPr sz="1200">
        <a:solidFill>
          <a:schemeClr val="tx1"/>
        </a:solidFill>
        <a:latin typeface="+mn-lt"/>
        <a:ea typeface="+mn-ea"/>
        <a:cs typeface="+mn-cs"/>
      </a:defRPr>
    </a:lvl7pPr>
    <a:lvl8pPr marL="3200400" algn="l" defTabSz="914400">
      <a:defRPr sz="1200">
        <a:solidFill>
          <a:schemeClr val="tx1"/>
        </a:solidFill>
        <a:latin typeface="+mn-lt"/>
        <a:ea typeface="+mn-ea"/>
        <a:cs typeface="+mn-cs"/>
      </a:defRPr>
    </a:lvl8pPr>
    <a:lvl9pPr marL="3657600" algn="l" defTabSz="914400">
      <a:defRPr sz="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774947466" name="PlaceHolder 1"/>
          <p:cNvSpPr>
            <a:spLocks noGrp="1" noRot="1" noChangeAspect="1"/>
          </p:cNvSpPr>
          <p:nvPr>
            <p:ph type="sldImg"/>
          </p:nvPr>
        </p:nvSpPr>
        <p:spPr bwMode="auto">
          <a:xfrm>
            <a:off x="0" y="0"/>
            <a:ext cx="0" cy="0"/>
          </a:xfrm>
          <a:prstGeom prst="rect">
            <a:avLst/>
          </a:prstGeom>
        </p:spPr>
      </p:sp>
      <p:sp>
        <p:nvSpPr>
          <p:cNvPr id="1132155790" name="PlaceHolder 2"/>
          <p:cNvSpPr>
            <a:spLocks noGrp="1"/>
          </p:cNvSpPr>
          <p:nvPr>
            <p:ph type="body"/>
          </p:nvPr>
        </p:nvSpPr>
        <p:spPr bwMode="auto">
          <a:xfrm>
            <a:off x="685800" y="4400640"/>
            <a:ext cx="5483520" cy="3597480"/>
          </a:xfrm>
          <a:prstGeom prst="rect">
            <a:avLst/>
          </a:prstGeom>
        </p:spPr>
        <p:txBody>
          <a:bodyPr lIns="0" tIns="0" rIns="0" bIns="0" anchor="ctr">
            <a:noAutofit/>
          </a:bodyPr>
          <a:lstStyle/>
          <a:p>
            <a:pPr marL="216000" indent="-213480">
              <a:lnSpc>
                <a:spcPct val="100000"/>
              </a:lnSpc>
              <a:tabLst>
                <a:tab pos="0" algn="l"/>
              </a:tabLst>
              <a:defRPr/>
            </a:pPr>
            <a:r>
              <a:rPr lang="de-DE" sz="2000" b="0" strike="noStrike" spc="0">
                <a:latin typeface="Arial"/>
              </a:rPr>
              <a:t>Seb</a:t>
            </a:r>
            <a:endParaRPr/>
          </a:p>
        </p:txBody>
      </p:sp>
      <p:sp>
        <p:nvSpPr>
          <p:cNvPr id="288013342" name="CustomShape 3"/>
          <p:cNvSpPr/>
          <p:nvPr/>
        </p:nvSpPr>
        <p:spPr bwMode="auto">
          <a:xfrm>
            <a:off x="3884760" y="8685360"/>
            <a:ext cx="2968920" cy="455760"/>
          </a:xfrm>
          <a:prstGeom prst="rect">
            <a:avLst/>
          </a:prstGeom>
          <a:noFill/>
          <a:ln>
            <a:noFill/>
          </a:ln>
        </p:spPr>
        <p:style>
          <a:lnRef idx="0">
            <a:srgbClr val="000000"/>
          </a:lnRef>
          <a:fillRef idx="0">
            <a:srgbClr val="000000"/>
          </a:fillRef>
          <a:effectRef idx="0">
            <a:srgbClr val="000000"/>
          </a:effectRef>
          <a:fontRef idx="minor"/>
        </p:style>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170028331" name="PlaceHolder 1"/>
          <p:cNvSpPr>
            <a:spLocks noGrp="1" noRot="1" noChangeAspect="1"/>
          </p:cNvSpPr>
          <p:nvPr>
            <p:ph type="sldImg"/>
          </p:nvPr>
        </p:nvSpPr>
        <p:spPr bwMode="auto">
          <a:xfrm>
            <a:off x="0" y="0"/>
            <a:ext cx="0" cy="0"/>
          </a:xfrm>
          <a:prstGeom prst="rect">
            <a:avLst/>
          </a:prstGeom>
        </p:spPr>
      </p:sp>
      <p:sp>
        <p:nvSpPr>
          <p:cNvPr id="232795161" name="PlaceHolder 2"/>
          <p:cNvSpPr>
            <a:spLocks noGrp="1"/>
          </p:cNvSpPr>
          <p:nvPr>
            <p:ph type="body"/>
          </p:nvPr>
        </p:nvSpPr>
        <p:spPr bwMode="auto">
          <a:xfrm>
            <a:off x="685800" y="4400640"/>
            <a:ext cx="5483520" cy="3597480"/>
          </a:xfrm>
          <a:prstGeom prst="rect">
            <a:avLst/>
          </a:prstGeom>
        </p:spPr>
        <p:txBody>
          <a:bodyPr lIns="0" tIns="0" rIns="0" bIns="0" anchor="ctr">
            <a:noAutofit/>
          </a:bodyPr>
          <a:lstStyle/>
          <a:p>
            <a:pPr marL="216000" indent="-213480">
              <a:lnSpc>
                <a:spcPct val="100000"/>
              </a:lnSpc>
              <a:tabLst>
                <a:tab pos="0" algn="l"/>
              </a:tabLst>
              <a:defRPr/>
            </a:pPr>
            <a:r>
              <a:rPr lang="de-DE" sz="2000" b="0" strike="noStrike" spc="0">
                <a:latin typeface="Arial"/>
              </a:rPr>
              <a:t>Seb</a:t>
            </a:r>
            <a:endParaRPr/>
          </a:p>
        </p:txBody>
      </p:sp>
      <p:sp>
        <p:nvSpPr>
          <p:cNvPr id="1476180023" name="CustomShape 3"/>
          <p:cNvSpPr/>
          <p:nvPr/>
        </p:nvSpPr>
        <p:spPr bwMode="auto">
          <a:xfrm>
            <a:off x="3884760" y="8685360"/>
            <a:ext cx="2968920" cy="455760"/>
          </a:xfrm>
          <a:prstGeom prst="rect">
            <a:avLst/>
          </a:prstGeom>
          <a:noFill/>
          <a:ln>
            <a:noFill/>
          </a:ln>
        </p:spPr>
        <p:style>
          <a:lnRef idx="0">
            <a:srgbClr val="000000"/>
          </a:lnRef>
          <a:fillRef idx="0">
            <a:srgbClr val="000000"/>
          </a:fillRef>
          <a:effectRef idx="0">
            <a:srgbClr val="000000"/>
          </a:effectRef>
          <a:fontRef idx="minor"/>
        </p:style>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type="title" preserve="1" userDrawn="1">
  <p:cSld name="Titelfolie">
    <p:spTree>
      <p:nvGrpSpPr>
        <p:cNvPr id="1" name=""/>
        <p:cNvGrpSpPr/>
        <p:nvPr/>
      </p:nvGrpSpPr>
      <p:grpSpPr bwMode="auto">
        <a:xfrm>
          <a:off x="0" y="0"/>
          <a:ext cx="0" cy="0"/>
          <a:chOff x="0" y="0"/>
          <a:chExt cx="0" cy="0"/>
        </a:xfrm>
      </p:grpSpPr>
      <p:sp>
        <p:nvSpPr>
          <p:cNvPr id="2" name="Title 1"/>
          <p:cNvSpPr>
            <a:spLocks noGrp="1"/>
          </p:cNvSpPr>
          <p:nvPr>
            <p:ph type="ctrTitle"/>
          </p:nvPr>
        </p:nvSpPr>
        <p:spPr bwMode="auto">
          <a:xfrm>
            <a:off x="1524000" y="1122363"/>
            <a:ext cx="9144000" cy="2387600"/>
          </a:xfrm>
        </p:spPr>
        <p:txBody>
          <a:bodyPr anchor="b"/>
          <a:lstStyle>
            <a:lvl1pPr algn="ctr">
              <a:defRPr sz="6000"/>
            </a:lvl1pPr>
          </a:lstStyle>
          <a:p>
            <a:pPr>
              <a:defRPr/>
            </a:pPr>
            <a:r>
              <a:rPr lang="de-DE"/>
              <a:t>Titelmasterformat durch Klicken bearbeiten</a:t>
            </a:r>
            <a:endParaRPr lang="en-US"/>
          </a:p>
        </p:txBody>
      </p:sp>
      <p:sp>
        <p:nvSpPr>
          <p:cNvPr id="3" name="Subtitle 2"/>
          <p:cNvSpPr>
            <a:spLocks noGrp="1"/>
          </p:cNvSpPr>
          <p:nvPr>
            <p:ph type="subTitle" idx="1"/>
          </p:nvPr>
        </p:nvSpPr>
        <p:spPr bwMode="auto">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de-DE"/>
              <a:t>Formatvorlage des Untertitelmasters durch Klicken bearbeiten</a:t>
            </a:r>
            <a:endParaRPr lang="en-US"/>
          </a:p>
        </p:txBody>
      </p:sp>
      <p:sp>
        <p:nvSpPr>
          <p:cNvPr id="5" name="Footer Placeholder 4"/>
          <p:cNvSpPr>
            <a:spLocks noGrp="1"/>
          </p:cNvSpPr>
          <p:nvPr>
            <p:ph type="ftr" sz="quarter" idx="11"/>
          </p:nvPr>
        </p:nvSpPr>
        <p:spPr bwMode="auto">
          <a:xfrm>
            <a:off x="1284940" y="6356350"/>
            <a:ext cx="6868459" cy="365125"/>
          </a:xfrm>
        </p:spPr>
        <p:txBody>
          <a:bodyPr/>
          <a:lstStyle/>
          <a:p>
            <a:pPr>
              <a:defRPr/>
            </a:pPr>
            <a:endParaRPr lang="en-US"/>
          </a:p>
        </p:txBody>
      </p:sp>
      <p:sp>
        <p:nvSpPr>
          <p:cNvPr id="6" name="Slide Number Placeholder 5"/>
          <p:cNvSpPr>
            <a:spLocks noGrp="1"/>
          </p:cNvSpPr>
          <p:nvPr>
            <p:ph type="sldNum" sz="quarter" idx="12"/>
          </p:nvPr>
        </p:nvSpPr>
        <p:spPr bwMode="auto"/>
        <p:txBody>
          <a:bodyPr/>
          <a:lstStyle/>
          <a:p>
            <a:pPr>
              <a:defRPr/>
            </a:pPr>
            <a:fld id="{48F63A3B-78C7-47BE-AE5E-E10140E04643}" type="slidenum">
              <a:rPr lang="en-US"/>
              <a:t>‹Nr.›</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type="vertTx" preserve="1" userDrawn="1">
  <p:cSld name="Titel und vertikaler Text">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de-DE"/>
              <a:t>Titelmasterformat durch Klicken bearbeiten</a:t>
            </a:r>
            <a:endParaRPr lang="en-US"/>
          </a:p>
        </p:txBody>
      </p:sp>
      <p:sp>
        <p:nvSpPr>
          <p:cNvPr id="3" name="Vertical Text Placeholder 2"/>
          <p:cNvSpPr>
            <a:spLocks noGrp="1"/>
          </p:cNvSpPr>
          <p:nvPr>
            <p:ph type="body" orient="vert" idx="1"/>
          </p:nvPr>
        </p:nvSpPr>
        <p:spPr bwMode="auto"/>
        <p:txBody>
          <a:bodyPr vert="eaVert"/>
          <a:lstStyle/>
          <a:p>
            <a:pPr lvl="0">
              <a:defRPr/>
            </a:pPr>
            <a:r>
              <a:rPr lang="de-DE"/>
              <a:t>Formatvorlagen des Textmasters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5" name="Footer Placeholder 4"/>
          <p:cNvSpPr>
            <a:spLocks noGrp="1"/>
          </p:cNvSpPr>
          <p:nvPr>
            <p:ph type="ftr" sz="quarter" idx="11"/>
          </p:nvPr>
        </p:nvSpPr>
        <p:spPr bwMode="auto">
          <a:xfrm>
            <a:off x="838200" y="6356350"/>
            <a:ext cx="7315200" cy="365125"/>
          </a:xfrm>
        </p:spPr>
        <p:txBody>
          <a:bodyPr/>
          <a:lstStyle/>
          <a:p>
            <a:pPr>
              <a:defRPr/>
            </a:pPr>
            <a:endParaRPr lang="en-US"/>
          </a:p>
        </p:txBody>
      </p:sp>
      <p:sp>
        <p:nvSpPr>
          <p:cNvPr id="6" name="Slide Number Placeholder 5"/>
          <p:cNvSpPr>
            <a:spLocks noGrp="1"/>
          </p:cNvSpPr>
          <p:nvPr>
            <p:ph type="sldNum" sz="quarter" idx="12"/>
          </p:nvPr>
        </p:nvSpPr>
        <p:spPr bwMode="auto"/>
        <p:txBody>
          <a:bodyPr/>
          <a:lstStyle/>
          <a:p>
            <a:pPr>
              <a:defRPr/>
            </a:pPr>
            <a:fld id="{D88A27B9-E5C3-4CE9-BFEB-01015DEB140B}" type="slidenum">
              <a:rPr lang="de-DE"/>
              <a:t>‹Nr.›</a:t>
            </a:fld>
            <a:endParaRPr lang="de-DE"/>
          </a:p>
        </p:txBody>
      </p:sp>
    </p:spTree>
  </p:cSld>
  <p:clrMapOvr>
    <a:masterClrMapping/>
  </p:clrMapOvr>
  <p:hf hdr="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type="vertTitleAndTx" preserve="1" userDrawn="1">
  <p:cSld name="Vertikaler Titel und Text">
    <p:spTree>
      <p:nvGrpSpPr>
        <p:cNvPr id="1" name=""/>
        <p:cNvGrpSpPr/>
        <p:nvPr/>
      </p:nvGrpSpPr>
      <p:grpSpPr bwMode="auto">
        <a:xfrm>
          <a:off x="0" y="0"/>
          <a:ext cx="0" cy="0"/>
          <a:chOff x="0" y="0"/>
          <a:chExt cx="0" cy="0"/>
        </a:xfrm>
      </p:grpSpPr>
      <p:sp>
        <p:nvSpPr>
          <p:cNvPr id="2" name="Vertical Title 1"/>
          <p:cNvSpPr>
            <a:spLocks noGrp="1"/>
          </p:cNvSpPr>
          <p:nvPr>
            <p:ph type="title" orient="vert"/>
          </p:nvPr>
        </p:nvSpPr>
        <p:spPr bwMode="auto">
          <a:xfrm>
            <a:off x="8724900" y="365125"/>
            <a:ext cx="2628900" cy="5811838"/>
          </a:xfrm>
        </p:spPr>
        <p:txBody>
          <a:bodyPr vert="eaVert"/>
          <a:lstStyle/>
          <a:p>
            <a:pPr>
              <a:defRPr/>
            </a:pPr>
            <a:r>
              <a:rPr lang="de-DE"/>
              <a:t>Titelmasterformat durch Klicken bearbeiten</a:t>
            </a:r>
            <a:endParaRPr lang="en-US"/>
          </a:p>
        </p:txBody>
      </p:sp>
      <p:sp>
        <p:nvSpPr>
          <p:cNvPr id="3" name="Vertical Text Placeholder 2"/>
          <p:cNvSpPr>
            <a:spLocks noGrp="1"/>
          </p:cNvSpPr>
          <p:nvPr>
            <p:ph type="body" orient="vert" idx="1"/>
          </p:nvPr>
        </p:nvSpPr>
        <p:spPr bwMode="auto">
          <a:xfrm>
            <a:off x="838200" y="365125"/>
            <a:ext cx="7734300" cy="5811838"/>
          </a:xfrm>
        </p:spPr>
        <p:txBody>
          <a:bodyPr vert="eaVert"/>
          <a:lstStyle/>
          <a:p>
            <a:pPr lvl="0">
              <a:defRPr/>
            </a:pPr>
            <a:r>
              <a:rPr lang="de-DE"/>
              <a:t>Formatvorlagen des Textmasters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4" name="Date Placeholder 3"/>
          <p:cNvSpPr>
            <a:spLocks noGrp="1"/>
          </p:cNvSpPr>
          <p:nvPr>
            <p:ph type="dt" sz="half" idx="10"/>
          </p:nvPr>
        </p:nvSpPr>
        <p:spPr bwMode="auto">
          <a:xfrm>
            <a:off x="838200" y="6356350"/>
            <a:ext cx="2743200" cy="365125"/>
          </a:xfrm>
          <a:prstGeom prst="rect">
            <a:avLst/>
          </a:prstGeom>
        </p:spPr>
        <p:txBody>
          <a:bodyPr/>
          <a:lstStyle/>
          <a:p>
            <a:pPr>
              <a:defRPr/>
            </a:pPr>
            <a:fld id="{C764DE79-268F-4C1A-8933-263129D2AF90}" type="datetimeFigureOut">
              <a:rPr lang="en-US"/>
              <a:t>8/7/2023</a:t>
            </a:fld>
            <a:endParaRPr lang="en-US"/>
          </a:p>
        </p:txBody>
      </p:sp>
      <p:sp>
        <p:nvSpPr>
          <p:cNvPr id="5" name="Footer Placeholder 4"/>
          <p:cNvSpPr>
            <a:spLocks noGrp="1"/>
          </p:cNvSpPr>
          <p:nvPr>
            <p:ph type="ftr" sz="quarter" idx="11"/>
          </p:nvPr>
        </p:nvSpPr>
        <p:spPr bwMode="auto"/>
        <p:txBody>
          <a:bodyPr/>
          <a:lstStyle/>
          <a:p>
            <a:pPr>
              <a:defRPr/>
            </a:pPr>
            <a:endParaRPr lang="en-US"/>
          </a:p>
        </p:txBody>
      </p:sp>
      <p:sp>
        <p:nvSpPr>
          <p:cNvPr id="6" name="Slide Number Placeholder 5"/>
          <p:cNvSpPr>
            <a:spLocks noGrp="1"/>
          </p:cNvSpPr>
          <p:nvPr>
            <p:ph type="sldNum" sz="quarter" idx="12"/>
          </p:nvPr>
        </p:nvSpPr>
        <p:spPr bwMode="auto"/>
        <p:txBody>
          <a:bodyPr/>
          <a:lstStyle/>
          <a:p>
            <a:pPr>
              <a:defRPr/>
            </a:pPr>
            <a:fld id="{D88A27B9-E5C3-4CE9-BFEB-01015DEB140B}" type="slidenum">
              <a:rPr lang="de-DE"/>
              <a:t>‹Nr.›</a:t>
            </a:fld>
            <a:endParaRPr lang="de-DE"/>
          </a:p>
        </p:txBody>
      </p:sp>
    </p:spTree>
  </p:cSld>
  <p:clrMapOvr>
    <a:masterClrMapping/>
  </p:clrMapOvr>
  <p:hf hdr="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preserve="1" userDrawn="1">
  <p:cSld name="1_Abschnitts- überschrift">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831851" y="1709740"/>
            <a:ext cx="10515600" cy="2852737"/>
          </a:xfrm>
        </p:spPr>
        <p:txBody>
          <a:bodyPr anchor="b">
            <a:normAutofit/>
          </a:bodyPr>
          <a:lstStyle>
            <a:lvl1pPr>
              <a:defRPr sz="3600"/>
            </a:lvl1pPr>
          </a:lstStyle>
          <a:p>
            <a:pPr>
              <a:defRPr/>
            </a:pPr>
            <a:r>
              <a:rPr lang="de-DE"/>
              <a:t>Titelmasterformat durch Klicken bearbeiten</a:t>
            </a:r>
            <a:endParaRPr lang="en-US"/>
          </a:p>
        </p:txBody>
      </p:sp>
      <p:sp>
        <p:nvSpPr>
          <p:cNvPr id="6" name="Slide Number Placeholder 5"/>
          <p:cNvSpPr>
            <a:spLocks noGrp="1"/>
          </p:cNvSpPr>
          <p:nvPr>
            <p:ph type="sldNum" sz="quarter" idx="12"/>
          </p:nvPr>
        </p:nvSpPr>
        <p:spPr bwMode="auto"/>
        <p:txBody>
          <a:bodyPr/>
          <a:lstStyle/>
          <a:p>
            <a:pPr>
              <a:defRPr/>
            </a:pPr>
            <a:fld id="{D88A27B9-E5C3-4CE9-BFEB-01015DEB140B}" type="slidenum">
              <a:rPr lang="de-DE"/>
              <a:t>‹Nr.›</a:t>
            </a:fld>
            <a:endParaRPr lang="de-D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type="obj" preserve="1" userDrawn="1">
  <p:cSld name="Titel und Inhalt">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lvl1pPr>
              <a:defRPr b="1">
                <a:latin typeface="+mn-lt"/>
              </a:defRPr>
            </a:lvl1pPr>
          </a:lstStyle>
          <a:p>
            <a:pPr>
              <a:defRPr/>
            </a:pPr>
            <a:r>
              <a:rPr lang="de-DE"/>
              <a:t>Titelmasterformat durch Klicken bearbeiten</a:t>
            </a:r>
            <a:endParaRPr lang="en-US"/>
          </a:p>
        </p:txBody>
      </p:sp>
      <p:sp>
        <p:nvSpPr>
          <p:cNvPr id="3" name="Content Placeholder 2"/>
          <p:cNvSpPr>
            <a:spLocks noGrp="1"/>
          </p:cNvSpPr>
          <p:nvPr>
            <p:ph idx="1"/>
          </p:nvPr>
        </p:nvSpPr>
        <p:spPr bwMode="auto"/>
        <p:txBody>
          <a:bodyPr/>
          <a:lstStyle/>
          <a:p>
            <a:pPr lvl="0">
              <a:defRPr/>
            </a:pPr>
            <a:r>
              <a:rPr lang="de-DE"/>
              <a:t>Formatvorlagen des Textmasters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5" name="Footer Placeholder 4"/>
          <p:cNvSpPr>
            <a:spLocks noGrp="1"/>
          </p:cNvSpPr>
          <p:nvPr>
            <p:ph type="ftr" sz="quarter" idx="11"/>
          </p:nvPr>
        </p:nvSpPr>
        <p:spPr bwMode="auto">
          <a:xfrm>
            <a:off x="838200" y="6356350"/>
            <a:ext cx="7315200" cy="365125"/>
          </a:xfrm>
        </p:spPr>
        <p:txBody>
          <a:bodyPr/>
          <a:lstStyle>
            <a:lvl1pPr algn="l">
              <a:defRPr/>
            </a:lvl1pPr>
          </a:lstStyle>
          <a:p>
            <a:pPr>
              <a:defRPr/>
            </a:pPr>
            <a:r>
              <a:rPr lang="en-US"/>
              <a:t>CC xy noch zu klären</a:t>
            </a:r>
            <a:endParaRPr/>
          </a:p>
        </p:txBody>
      </p:sp>
      <p:sp>
        <p:nvSpPr>
          <p:cNvPr id="6" name="Slide Number Placeholder 5"/>
          <p:cNvSpPr>
            <a:spLocks noGrp="1"/>
          </p:cNvSpPr>
          <p:nvPr>
            <p:ph type="sldNum" sz="quarter" idx="12"/>
          </p:nvPr>
        </p:nvSpPr>
        <p:spPr bwMode="auto"/>
        <p:txBody>
          <a:bodyPr/>
          <a:lstStyle/>
          <a:p>
            <a:pPr>
              <a:defRPr/>
            </a:pPr>
            <a:fld id="{D88A27B9-E5C3-4CE9-BFEB-01015DEB140B}" type="slidenum">
              <a:rPr lang="de-DE"/>
              <a:t>‹Nr.›</a:t>
            </a:fld>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type="secHead" preserve="1" userDrawn="1">
  <p:cSld name="Abschnitts- überschrift">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831850" y="1709738"/>
            <a:ext cx="10515600" cy="2852737"/>
          </a:xfrm>
        </p:spPr>
        <p:txBody>
          <a:bodyPr anchor="b"/>
          <a:lstStyle>
            <a:lvl1pPr>
              <a:defRPr sz="6000"/>
            </a:lvl1pPr>
          </a:lstStyle>
          <a:p>
            <a:pPr>
              <a:defRPr/>
            </a:pPr>
            <a:r>
              <a:rPr lang="de-DE"/>
              <a:t>Titelmasterformat durch Klicken bearbeiten</a:t>
            </a:r>
            <a:endParaRPr lang="en-US"/>
          </a:p>
        </p:txBody>
      </p:sp>
      <p:sp>
        <p:nvSpPr>
          <p:cNvPr id="3" name="Text Placeholder 2"/>
          <p:cNvSpPr>
            <a:spLocks noGrp="1"/>
          </p:cNvSpPr>
          <p:nvPr>
            <p:ph type="body" idx="1"/>
          </p:nvPr>
        </p:nvSpPr>
        <p:spPr bwMode="auto">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defRPr/>
            </a:pPr>
            <a:r>
              <a:rPr lang="de-DE"/>
              <a:t>Formatvorlagen des Textmasters bearbeiten</a:t>
            </a:r>
            <a:endParaRPr/>
          </a:p>
        </p:txBody>
      </p:sp>
      <p:sp>
        <p:nvSpPr>
          <p:cNvPr id="5" name="Footer Placeholder 4"/>
          <p:cNvSpPr>
            <a:spLocks noGrp="1"/>
          </p:cNvSpPr>
          <p:nvPr>
            <p:ph type="ftr" sz="quarter" idx="11"/>
          </p:nvPr>
        </p:nvSpPr>
        <p:spPr bwMode="auto">
          <a:xfrm>
            <a:off x="831850" y="6356350"/>
            <a:ext cx="7321550" cy="365125"/>
          </a:xfrm>
        </p:spPr>
        <p:txBody>
          <a:bodyPr/>
          <a:lstStyle/>
          <a:p>
            <a:pPr>
              <a:defRPr/>
            </a:pPr>
            <a:endParaRPr lang="en-US"/>
          </a:p>
        </p:txBody>
      </p:sp>
      <p:sp>
        <p:nvSpPr>
          <p:cNvPr id="6" name="Slide Number Placeholder 5"/>
          <p:cNvSpPr>
            <a:spLocks noGrp="1"/>
          </p:cNvSpPr>
          <p:nvPr>
            <p:ph type="sldNum" sz="quarter" idx="12"/>
          </p:nvPr>
        </p:nvSpPr>
        <p:spPr bwMode="auto"/>
        <p:txBody>
          <a:bodyPr/>
          <a:lstStyle/>
          <a:p>
            <a:pPr>
              <a:defRPr/>
            </a:pPr>
            <a:fld id="{D88A27B9-E5C3-4CE9-BFEB-01015DEB140B}" type="slidenum">
              <a:rPr lang="de-DE"/>
              <a:t>‹Nr.›</a:t>
            </a:fld>
            <a:endParaRPr lang="de-DE"/>
          </a:p>
        </p:txBody>
      </p:sp>
    </p:spTree>
  </p:cSld>
  <p:clrMapOvr>
    <a:masterClrMapping/>
  </p:clrMapOvr>
  <p:hf hdr="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type="twoObj" preserve="1" userDrawn="1">
  <p:cSld name="Zwei Inhalte">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de-DE"/>
              <a:t>Titelmasterformat durch Klicken bearbeiten</a:t>
            </a:r>
            <a:endParaRPr lang="en-US"/>
          </a:p>
        </p:txBody>
      </p:sp>
      <p:sp>
        <p:nvSpPr>
          <p:cNvPr id="3" name="Content Placeholder 2"/>
          <p:cNvSpPr>
            <a:spLocks noGrp="1"/>
          </p:cNvSpPr>
          <p:nvPr>
            <p:ph sz="half" idx="1"/>
          </p:nvPr>
        </p:nvSpPr>
        <p:spPr bwMode="auto">
          <a:xfrm>
            <a:off x="838200" y="1825625"/>
            <a:ext cx="5181600" cy="4351338"/>
          </a:xfrm>
        </p:spPr>
        <p:txBody>
          <a:bodyPr/>
          <a:lstStyle/>
          <a:p>
            <a:pPr lvl="0">
              <a:defRPr/>
            </a:pPr>
            <a:r>
              <a:rPr lang="de-DE"/>
              <a:t>Formatvorlagen des Textmasters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4" name="Content Placeholder 3"/>
          <p:cNvSpPr>
            <a:spLocks noGrp="1"/>
          </p:cNvSpPr>
          <p:nvPr>
            <p:ph sz="half" idx="2"/>
          </p:nvPr>
        </p:nvSpPr>
        <p:spPr bwMode="auto">
          <a:xfrm>
            <a:off x="6172200" y="1825625"/>
            <a:ext cx="5181600" cy="4351338"/>
          </a:xfrm>
        </p:spPr>
        <p:txBody>
          <a:bodyPr/>
          <a:lstStyle/>
          <a:p>
            <a:pPr lvl="0">
              <a:defRPr/>
            </a:pPr>
            <a:r>
              <a:rPr lang="de-DE"/>
              <a:t>Formatvorlagen des Textmasters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6" name="Footer Placeholder 5"/>
          <p:cNvSpPr>
            <a:spLocks noGrp="1"/>
          </p:cNvSpPr>
          <p:nvPr>
            <p:ph type="ftr" sz="quarter" idx="11"/>
          </p:nvPr>
        </p:nvSpPr>
        <p:spPr bwMode="auto">
          <a:xfrm>
            <a:off x="838200" y="6356350"/>
            <a:ext cx="7315200" cy="365125"/>
          </a:xfrm>
        </p:spPr>
        <p:txBody>
          <a:bodyPr/>
          <a:lstStyle/>
          <a:p>
            <a:pPr>
              <a:defRPr/>
            </a:pPr>
            <a:endParaRPr lang="en-US"/>
          </a:p>
        </p:txBody>
      </p:sp>
      <p:sp>
        <p:nvSpPr>
          <p:cNvPr id="7" name="Slide Number Placeholder 6"/>
          <p:cNvSpPr>
            <a:spLocks noGrp="1"/>
          </p:cNvSpPr>
          <p:nvPr>
            <p:ph type="sldNum" sz="quarter" idx="12"/>
          </p:nvPr>
        </p:nvSpPr>
        <p:spPr bwMode="auto"/>
        <p:txBody>
          <a:bodyPr/>
          <a:lstStyle/>
          <a:p>
            <a:pPr>
              <a:defRPr/>
            </a:pPr>
            <a:fld id="{D88A27B9-E5C3-4CE9-BFEB-01015DEB140B}" type="slidenum">
              <a:rPr lang="de-DE"/>
              <a:t>‹Nr.›</a:t>
            </a:fld>
            <a:endParaRPr lang="de-DE"/>
          </a:p>
        </p:txBody>
      </p:sp>
    </p:spTree>
  </p:cSld>
  <p:clrMapOvr>
    <a:masterClrMapping/>
  </p:clrMapOvr>
  <p:hf hdr="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type="twoTxTwoObj" preserve="1" userDrawn="1">
  <p:cSld name="Vergleich">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839788" y="365125"/>
            <a:ext cx="10515600" cy="1325563"/>
          </a:xfrm>
        </p:spPr>
        <p:txBody>
          <a:bodyPr/>
          <a:lstStyle/>
          <a:p>
            <a:pPr>
              <a:defRPr/>
            </a:pPr>
            <a:r>
              <a:rPr lang="de-DE"/>
              <a:t>Titelmasterformat durch Klicken bearbeiten</a:t>
            </a:r>
            <a:endParaRPr lang="en-US"/>
          </a:p>
        </p:txBody>
      </p:sp>
      <p:sp>
        <p:nvSpPr>
          <p:cNvPr id="3" name="Text Placeholder 2"/>
          <p:cNvSpPr>
            <a:spLocks noGrp="1"/>
          </p:cNvSpPr>
          <p:nvPr>
            <p:ph type="body" idx="1"/>
          </p:nvPr>
        </p:nvSpPr>
        <p:spPr bwMode="auto">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de-DE"/>
              <a:t>Formatvorlagen des Textmasters bearbeiten</a:t>
            </a:r>
            <a:endParaRPr/>
          </a:p>
        </p:txBody>
      </p:sp>
      <p:sp>
        <p:nvSpPr>
          <p:cNvPr id="4" name="Content Placeholder 3"/>
          <p:cNvSpPr>
            <a:spLocks noGrp="1"/>
          </p:cNvSpPr>
          <p:nvPr>
            <p:ph sz="half" idx="2"/>
          </p:nvPr>
        </p:nvSpPr>
        <p:spPr bwMode="auto">
          <a:xfrm>
            <a:off x="839788" y="2505074"/>
            <a:ext cx="5157787" cy="3684588"/>
          </a:xfrm>
        </p:spPr>
        <p:txBody>
          <a:bodyPr/>
          <a:lstStyle/>
          <a:p>
            <a:pPr lvl="0">
              <a:defRPr/>
            </a:pPr>
            <a:r>
              <a:rPr lang="de-DE"/>
              <a:t>Formatvorlagen des Textmasters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5" name="Text Placeholder 4"/>
          <p:cNvSpPr>
            <a:spLocks noGrp="1"/>
          </p:cNvSpPr>
          <p:nvPr>
            <p:ph type="body" sz="quarter" idx="3"/>
          </p:nvPr>
        </p:nvSpPr>
        <p:spPr bwMode="auto">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de-DE"/>
              <a:t>Formatvorlagen des Textmasters bearbeiten</a:t>
            </a:r>
            <a:endParaRPr/>
          </a:p>
        </p:txBody>
      </p:sp>
      <p:sp>
        <p:nvSpPr>
          <p:cNvPr id="6" name="Content Placeholder 5"/>
          <p:cNvSpPr>
            <a:spLocks noGrp="1"/>
          </p:cNvSpPr>
          <p:nvPr>
            <p:ph sz="quarter" idx="4"/>
          </p:nvPr>
        </p:nvSpPr>
        <p:spPr bwMode="auto">
          <a:xfrm>
            <a:off x="6172200" y="2505074"/>
            <a:ext cx="5183188" cy="3684588"/>
          </a:xfrm>
        </p:spPr>
        <p:txBody>
          <a:bodyPr/>
          <a:lstStyle/>
          <a:p>
            <a:pPr lvl="0">
              <a:defRPr/>
            </a:pPr>
            <a:r>
              <a:rPr lang="de-DE"/>
              <a:t>Formatvorlagen des Textmasters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8" name="Footer Placeholder 7"/>
          <p:cNvSpPr>
            <a:spLocks noGrp="1"/>
          </p:cNvSpPr>
          <p:nvPr>
            <p:ph type="ftr" sz="quarter" idx="11"/>
          </p:nvPr>
        </p:nvSpPr>
        <p:spPr bwMode="auto">
          <a:xfrm>
            <a:off x="839788" y="6356350"/>
            <a:ext cx="7313611" cy="365125"/>
          </a:xfrm>
        </p:spPr>
        <p:txBody>
          <a:bodyPr/>
          <a:lstStyle/>
          <a:p>
            <a:pPr>
              <a:defRPr/>
            </a:pPr>
            <a:endParaRPr lang="en-US"/>
          </a:p>
        </p:txBody>
      </p:sp>
      <p:sp>
        <p:nvSpPr>
          <p:cNvPr id="9" name="Slide Number Placeholder 8"/>
          <p:cNvSpPr>
            <a:spLocks noGrp="1"/>
          </p:cNvSpPr>
          <p:nvPr>
            <p:ph type="sldNum" sz="quarter" idx="12"/>
          </p:nvPr>
        </p:nvSpPr>
        <p:spPr bwMode="auto"/>
        <p:txBody>
          <a:bodyPr/>
          <a:lstStyle/>
          <a:p>
            <a:pPr>
              <a:defRPr/>
            </a:pPr>
            <a:fld id="{D88A27B9-E5C3-4CE9-BFEB-01015DEB140B}" type="slidenum">
              <a:rPr lang="de-DE"/>
              <a:t>‹Nr.›</a:t>
            </a:fld>
            <a:endParaRPr lang="de-DE"/>
          </a:p>
        </p:txBody>
      </p:sp>
    </p:spTree>
  </p:cSld>
  <p:clrMapOvr>
    <a:masterClrMapping/>
  </p:clrMapOvr>
  <p:hf hdr="0"/>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type="titleOnly" preserve="1" userDrawn="1">
  <p:cSld name="Nur Titel">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de-DE"/>
              <a:t>Titelmasterformat durch Klicken bearbeiten</a:t>
            </a:r>
            <a:endParaRPr lang="en-US"/>
          </a:p>
        </p:txBody>
      </p:sp>
      <p:sp>
        <p:nvSpPr>
          <p:cNvPr id="4" name="Footer Placeholder 3"/>
          <p:cNvSpPr>
            <a:spLocks noGrp="1"/>
          </p:cNvSpPr>
          <p:nvPr>
            <p:ph type="ftr" sz="quarter" idx="11"/>
          </p:nvPr>
        </p:nvSpPr>
        <p:spPr bwMode="auto">
          <a:xfrm>
            <a:off x="838200" y="6356350"/>
            <a:ext cx="7315199" cy="365125"/>
          </a:xfrm>
        </p:spPr>
        <p:txBody>
          <a:bodyPr/>
          <a:lstStyle/>
          <a:p>
            <a:pPr>
              <a:defRPr/>
            </a:pPr>
            <a:endParaRPr lang="en-US"/>
          </a:p>
        </p:txBody>
      </p:sp>
      <p:sp>
        <p:nvSpPr>
          <p:cNvPr id="5" name="Slide Number Placeholder 4"/>
          <p:cNvSpPr>
            <a:spLocks noGrp="1"/>
          </p:cNvSpPr>
          <p:nvPr>
            <p:ph type="sldNum" sz="quarter" idx="12"/>
          </p:nvPr>
        </p:nvSpPr>
        <p:spPr bwMode="auto"/>
        <p:txBody>
          <a:bodyPr/>
          <a:lstStyle/>
          <a:p>
            <a:pPr>
              <a:defRPr/>
            </a:pPr>
            <a:fld id="{D88A27B9-E5C3-4CE9-BFEB-01015DEB140B}" type="slidenum">
              <a:rPr lang="de-DE"/>
              <a:t>‹Nr.›</a:t>
            </a:fld>
            <a:endParaRPr lang="de-DE"/>
          </a:p>
        </p:txBody>
      </p:sp>
    </p:spTree>
  </p:cSld>
  <p:clrMapOvr>
    <a:masterClrMapping/>
  </p:clrMapOvr>
  <p:hf hdr="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type="blank" preserve="1" userDrawn="1">
  <p:cSld name="Leer">
    <p:spTree>
      <p:nvGrpSpPr>
        <p:cNvPr id="1" name=""/>
        <p:cNvGrpSpPr/>
        <p:nvPr/>
      </p:nvGrpSpPr>
      <p:grpSpPr bwMode="auto">
        <a:xfrm>
          <a:off x="0" y="0"/>
          <a:ext cx="0" cy="0"/>
          <a:chOff x="0" y="0"/>
          <a:chExt cx="0" cy="0"/>
        </a:xfrm>
      </p:grpSpPr>
      <p:sp>
        <p:nvSpPr>
          <p:cNvPr id="3" name="Footer Placeholder 2"/>
          <p:cNvSpPr>
            <a:spLocks noGrp="1"/>
          </p:cNvSpPr>
          <p:nvPr>
            <p:ph type="ftr" sz="quarter" idx="11"/>
          </p:nvPr>
        </p:nvSpPr>
        <p:spPr bwMode="auto">
          <a:xfrm>
            <a:off x="980142" y="6356350"/>
            <a:ext cx="7173258" cy="365125"/>
          </a:xfrm>
        </p:spPr>
        <p:txBody>
          <a:bodyPr/>
          <a:lstStyle/>
          <a:p>
            <a:pPr>
              <a:defRPr/>
            </a:pPr>
            <a:endParaRPr lang="en-US"/>
          </a:p>
        </p:txBody>
      </p:sp>
      <p:sp>
        <p:nvSpPr>
          <p:cNvPr id="4" name="Slide Number Placeholder 3"/>
          <p:cNvSpPr>
            <a:spLocks noGrp="1"/>
          </p:cNvSpPr>
          <p:nvPr>
            <p:ph type="sldNum" sz="quarter" idx="12"/>
          </p:nvPr>
        </p:nvSpPr>
        <p:spPr bwMode="auto"/>
        <p:txBody>
          <a:bodyPr/>
          <a:lstStyle/>
          <a:p>
            <a:pPr>
              <a:defRPr/>
            </a:pPr>
            <a:fld id="{D88A27B9-E5C3-4CE9-BFEB-01015DEB140B}" type="slidenum">
              <a:rPr lang="de-DE"/>
              <a:t>‹Nr.›</a:t>
            </a:fld>
            <a:endParaRPr lang="de-DE"/>
          </a:p>
        </p:txBody>
      </p:sp>
    </p:spTree>
  </p:cSld>
  <p:clrMapOvr>
    <a:masterClrMapping/>
  </p:clrMapOvr>
  <p:hf hdr="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type="objTx" preserve="1" userDrawn="1">
  <p:cSld name="Inhalt mit Überschrift">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839788" y="457200"/>
            <a:ext cx="3932237" cy="1600200"/>
          </a:xfrm>
        </p:spPr>
        <p:txBody>
          <a:bodyPr anchor="b"/>
          <a:lstStyle>
            <a:lvl1pPr>
              <a:defRPr sz="3200"/>
            </a:lvl1pPr>
          </a:lstStyle>
          <a:p>
            <a:pPr>
              <a:defRPr/>
            </a:pPr>
            <a:r>
              <a:rPr lang="de-DE"/>
              <a:t>Titelmasterformat durch Klicken bearbeiten</a:t>
            </a:r>
            <a:endParaRPr lang="en-US"/>
          </a:p>
        </p:txBody>
      </p:sp>
      <p:sp>
        <p:nvSpPr>
          <p:cNvPr id="3" name="Content Placeholder 2"/>
          <p:cNvSpPr>
            <a:spLocks noGrp="1"/>
          </p:cNvSpPr>
          <p:nvPr>
            <p:ph idx="1"/>
          </p:nvPr>
        </p:nvSpPr>
        <p:spPr bwMode="auto">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defRPr/>
            </a:pPr>
            <a:r>
              <a:rPr lang="de-DE"/>
              <a:t>Formatvorlagen des Textmasters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4" name="Text Placeholder 3"/>
          <p:cNvSpPr>
            <a:spLocks noGrp="1"/>
          </p:cNvSpPr>
          <p:nvPr>
            <p:ph type="body" sz="half" idx="2"/>
          </p:nvPr>
        </p:nvSpPr>
        <p:spPr bwMode="auto">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de-DE"/>
              <a:t>Formatvorlagen des Textmasters bearbeiten</a:t>
            </a:r>
            <a:endParaRPr/>
          </a:p>
        </p:txBody>
      </p:sp>
      <p:sp>
        <p:nvSpPr>
          <p:cNvPr id="6" name="Footer Placeholder 5"/>
          <p:cNvSpPr>
            <a:spLocks noGrp="1"/>
          </p:cNvSpPr>
          <p:nvPr>
            <p:ph type="ftr" sz="quarter" idx="11"/>
          </p:nvPr>
        </p:nvSpPr>
        <p:spPr bwMode="auto">
          <a:xfrm>
            <a:off x="839788" y="6356350"/>
            <a:ext cx="7313612" cy="365125"/>
          </a:xfrm>
        </p:spPr>
        <p:txBody>
          <a:bodyPr/>
          <a:lstStyle/>
          <a:p>
            <a:pPr>
              <a:defRPr/>
            </a:pPr>
            <a:endParaRPr lang="en-US"/>
          </a:p>
        </p:txBody>
      </p:sp>
      <p:sp>
        <p:nvSpPr>
          <p:cNvPr id="7" name="Slide Number Placeholder 6"/>
          <p:cNvSpPr>
            <a:spLocks noGrp="1"/>
          </p:cNvSpPr>
          <p:nvPr>
            <p:ph type="sldNum" sz="quarter" idx="12"/>
          </p:nvPr>
        </p:nvSpPr>
        <p:spPr bwMode="auto"/>
        <p:txBody>
          <a:bodyPr/>
          <a:lstStyle/>
          <a:p>
            <a:pPr>
              <a:defRPr/>
            </a:pPr>
            <a:fld id="{D88A27B9-E5C3-4CE9-BFEB-01015DEB140B}" type="slidenum">
              <a:rPr lang="de-DE"/>
              <a:t>‹Nr.›</a:t>
            </a:fld>
            <a:endParaRPr lang="de-DE"/>
          </a:p>
        </p:txBody>
      </p:sp>
    </p:spTree>
  </p:cSld>
  <p:clrMapOvr>
    <a:masterClrMapping/>
  </p:clrMapOvr>
  <p:hf hdr="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type="picTx" preserve="1" userDrawn="1">
  <p:cSld name="Bild mit Überschrift">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839788" y="457200"/>
            <a:ext cx="3932237" cy="1600200"/>
          </a:xfrm>
        </p:spPr>
        <p:txBody>
          <a:bodyPr anchor="b"/>
          <a:lstStyle>
            <a:lvl1pPr>
              <a:defRPr sz="3200"/>
            </a:lvl1pPr>
          </a:lstStyle>
          <a:p>
            <a:pPr>
              <a:defRPr/>
            </a:pPr>
            <a:r>
              <a:rPr lang="de-DE"/>
              <a:t>Titelmasterformat durch Klicken bearbeiten</a:t>
            </a:r>
            <a:endParaRPr lang="en-US"/>
          </a:p>
        </p:txBody>
      </p:sp>
      <p:sp>
        <p:nvSpPr>
          <p:cNvPr id="3" name="Picture Placeholder 2"/>
          <p:cNvSpPr>
            <a:spLocks noGrp="1" noChangeAspect="1"/>
          </p:cNvSpPr>
          <p:nvPr>
            <p:ph type="pic" idx="1"/>
          </p:nvPr>
        </p:nvSpPr>
        <p:spPr bwMode="auto">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r>
              <a:rPr lang="de-DE"/>
              <a:t>Bild durch Klicken auf Symbol hinzufügen</a:t>
            </a:r>
            <a:endParaRPr lang="en-US"/>
          </a:p>
        </p:txBody>
      </p:sp>
      <p:sp>
        <p:nvSpPr>
          <p:cNvPr id="4" name="Text Placeholder 3"/>
          <p:cNvSpPr>
            <a:spLocks noGrp="1"/>
          </p:cNvSpPr>
          <p:nvPr>
            <p:ph type="body" sz="half" idx="2"/>
          </p:nvPr>
        </p:nvSpPr>
        <p:spPr bwMode="auto">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de-DE"/>
              <a:t>Formatvorlagen des Textmasters bearbeiten</a:t>
            </a:r>
            <a:endParaRPr/>
          </a:p>
        </p:txBody>
      </p:sp>
      <p:sp>
        <p:nvSpPr>
          <p:cNvPr id="6" name="Footer Placeholder 5"/>
          <p:cNvSpPr>
            <a:spLocks noGrp="1"/>
          </p:cNvSpPr>
          <p:nvPr>
            <p:ph type="ftr" sz="quarter" idx="11"/>
          </p:nvPr>
        </p:nvSpPr>
        <p:spPr bwMode="auto">
          <a:xfrm>
            <a:off x="839788" y="6356350"/>
            <a:ext cx="7313611" cy="365125"/>
          </a:xfrm>
        </p:spPr>
        <p:txBody>
          <a:bodyPr/>
          <a:lstStyle/>
          <a:p>
            <a:pPr>
              <a:defRPr/>
            </a:pPr>
            <a:endParaRPr lang="en-US"/>
          </a:p>
        </p:txBody>
      </p:sp>
      <p:sp>
        <p:nvSpPr>
          <p:cNvPr id="7" name="Slide Number Placeholder 6"/>
          <p:cNvSpPr>
            <a:spLocks noGrp="1"/>
          </p:cNvSpPr>
          <p:nvPr>
            <p:ph type="sldNum" sz="quarter" idx="12"/>
          </p:nvPr>
        </p:nvSpPr>
        <p:spPr bwMode="auto"/>
        <p:txBody>
          <a:bodyPr/>
          <a:lstStyle/>
          <a:p>
            <a:pPr>
              <a:defRPr/>
            </a:pPr>
            <a:fld id="{D88A27B9-E5C3-4CE9-BFEB-01015DEB140B}" type="slidenum">
              <a:rPr lang="de-DE"/>
              <a:t>‹Nr.›</a:t>
            </a:fld>
            <a:endParaRPr lang="de-DE"/>
          </a:p>
        </p:txBody>
      </p:sp>
    </p:spTree>
  </p:cSld>
  <p:clrMapOvr>
    <a:masterClrMapping/>
  </p:clrMapOvr>
  <p:hf hd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 name="Title Placeholder 1"/>
          <p:cNvSpPr>
            <a:spLocks noGrp="1"/>
          </p:cNvSpPr>
          <p:nvPr>
            <p:ph type="title"/>
          </p:nvPr>
        </p:nvSpPr>
        <p:spPr bwMode="auto">
          <a:xfrm>
            <a:off x="838200" y="365125"/>
            <a:ext cx="10515600" cy="1325563"/>
          </a:xfrm>
          <a:prstGeom prst="rect">
            <a:avLst/>
          </a:prstGeom>
        </p:spPr>
        <p:txBody>
          <a:bodyPr vert="horz" lIns="91440" tIns="45720" rIns="91440" bIns="45720" rtlCol="0" anchor="ctr">
            <a:normAutofit/>
          </a:bodyPr>
          <a:lstStyle/>
          <a:p>
            <a:pPr>
              <a:defRPr/>
            </a:pPr>
            <a:r>
              <a:rPr lang="de-DE"/>
              <a:t>Titelmasterformat durch Klicken bearbeiten</a:t>
            </a:r>
            <a:endParaRPr lang="en-US"/>
          </a:p>
        </p:txBody>
      </p:sp>
      <p:sp>
        <p:nvSpPr>
          <p:cNvPr id="3" name="Text Placeholder 2"/>
          <p:cNvSpPr>
            <a:spLocks noGrp="1"/>
          </p:cNvSpPr>
          <p:nvPr>
            <p:ph type="body" idx="1"/>
          </p:nvPr>
        </p:nvSpPr>
        <p:spPr bwMode="auto">
          <a:xfrm>
            <a:off x="838200" y="1825625"/>
            <a:ext cx="10515600" cy="4351338"/>
          </a:xfrm>
          <a:prstGeom prst="rect">
            <a:avLst/>
          </a:prstGeom>
        </p:spPr>
        <p:txBody>
          <a:bodyPr vert="horz" lIns="91440" tIns="45720" rIns="91440" bIns="45720" rtlCol="0">
            <a:normAutofit/>
          </a:bodyPr>
          <a:lstStyle/>
          <a:p>
            <a:pPr lvl="0">
              <a:defRPr/>
            </a:pPr>
            <a:r>
              <a:rPr lang="de-DE"/>
              <a:t>Formatvorlagen des Textmasters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5" name="Footer Placeholder 4"/>
          <p:cNvSpPr>
            <a:spLocks noGrp="1"/>
          </p:cNvSpPr>
          <p:nvPr>
            <p:ph type="ftr" sz="quarter" idx="3"/>
          </p:nvPr>
        </p:nvSpPr>
        <p:spPr bwMode="auto">
          <a:xfrm>
            <a:off x="838200" y="6356350"/>
            <a:ext cx="7315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r>
              <a:rPr lang="en-US"/>
              <a:t>CC xy #climatechallenge</a:t>
            </a:r>
            <a:endParaRPr/>
          </a:p>
        </p:txBody>
      </p:sp>
      <p:sp>
        <p:nvSpPr>
          <p:cNvPr id="6" name="Slide Number Placeholder 5"/>
          <p:cNvSpPr>
            <a:spLocks noGrp="1"/>
          </p:cNvSpPr>
          <p:nvPr>
            <p:ph type="sldNum" sz="quarter" idx="4"/>
          </p:nvPr>
        </p:nvSpPr>
        <p:spPr bwMode="auto">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D88A27B9-E5C3-4CE9-BFEB-01015DEB140B}" type="slidenum">
              <a:rPr lang="de-DE"/>
              <a:t>‹Nr.›</a:t>
            </a:fld>
            <a:endParaRPr lang="de-DE"/>
          </a:p>
        </p:txBody>
      </p:sp>
      <p:pic>
        <p:nvPicPr>
          <p:cNvPr id="7" name="Grafik 6"/>
          <p:cNvPicPr>
            <a:picLocks noChangeAspect="1"/>
          </p:cNvPicPr>
          <p:nvPr userDrawn="1"/>
        </p:nvPicPr>
        <p:blipFill>
          <a:blip r:embed="rId14"/>
          <a:stretch/>
        </p:blipFill>
        <p:spPr bwMode="auto">
          <a:xfrm>
            <a:off x="10587412" y="185738"/>
            <a:ext cx="1532775" cy="647721"/>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p:txStyles>
    <p:titleStyle>
      <a:lvl1pPr algn="l" defTabSz="914400">
        <a:lnSpc>
          <a:spcPct val="90000"/>
        </a:lnSpc>
        <a:spcBef>
          <a:spcPts val="0"/>
        </a:spcBef>
        <a:buNone/>
        <a:defRPr sz="4400" b="1">
          <a:solidFill>
            <a:schemeClr val="tx1"/>
          </a:solidFill>
          <a:latin typeface="+mn-lt"/>
          <a:ea typeface="+mj-ea"/>
          <a:cs typeface="+mj-cs"/>
        </a:defRPr>
      </a:lvl1pPr>
    </p:titleStyle>
    <p:bodyStyle>
      <a:lvl1pPr marL="228600" indent="-228600" algn="l" defTabSz="914400">
        <a:lnSpc>
          <a:spcPct val="90000"/>
        </a:lnSpc>
        <a:spcBef>
          <a:spcPts val="1000"/>
        </a:spcBef>
        <a:buFont typeface="Arial"/>
        <a:buChar char="•"/>
        <a:defRPr sz="2000">
          <a:solidFill>
            <a:schemeClr val="tx1"/>
          </a:solidFill>
          <a:latin typeface="+mn-lt"/>
          <a:ea typeface="+mn-ea"/>
          <a:cs typeface="+mn-cs"/>
        </a:defRPr>
      </a:lvl1pPr>
      <a:lvl2pPr marL="685800" indent="-228600" algn="l" defTabSz="914400">
        <a:lnSpc>
          <a:spcPct val="90000"/>
        </a:lnSpc>
        <a:spcBef>
          <a:spcPts val="500"/>
        </a:spcBef>
        <a:buFont typeface="Arial"/>
        <a:buChar char="•"/>
        <a:defRPr sz="1600">
          <a:solidFill>
            <a:schemeClr val="tx1"/>
          </a:solidFill>
          <a:latin typeface="+mn-lt"/>
          <a:ea typeface="+mn-ea"/>
          <a:cs typeface="+mn-cs"/>
        </a:defRPr>
      </a:lvl2pPr>
      <a:lvl3pPr marL="1143000" indent="-228600" algn="l" defTabSz="914400">
        <a:lnSpc>
          <a:spcPct val="90000"/>
        </a:lnSpc>
        <a:spcBef>
          <a:spcPts val="500"/>
        </a:spcBef>
        <a:buFont typeface="Arial"/>
        <a:buChar char="•"/>
        <a:defRPr sz="1600">
          <a:solidFill>
            <a:schemeClr val="tx1"/>
          </a:solidFill>
          <a:latin typeface="+mn-lt"/>
          <a:ea typeface="+mn-ea"/>
          <a:cs typeface="+mn-cs"/>
        </a:defRPr>
      </a:lvl3pPr>
      <a:lvl4pPr marL="1600200" indent="-228600" algn="l" defTabSz="914400">
        <a:lnSpc>
          <a:spcPct val="90000"/>
        </a:lnSpc>
        <a:spcBef>
          <a:spcPts val="500"/>
        </a:spcBef>
        <a:buFont typeface="Arial"/>
        <a:buChar char="•"/>
        <a:defRPr sz="1600">
          <a:solidFill>
            <a:schemeClr val="tx1"/>
          </a:solidFill>
          <a:latin typeface="+mn-lt"/>
          <a:ea typeface="+mn-ea"/>
          <a:cs typeface="+mn-cs"/>
        </a:defRPr>
      </a:lvl4pPr>
      <a:lvl5pPr marL="2057400" indent="-228600" algn="l" defTabSz="914400">
        <a:lnSpc>
          <a:spcPct val="90000"/>
        </a:lnSpc>
        <a:spcBef>
          <a:spcPts val="500"/>
        </a:spcBef>
        <a:buFont typeface="Arial"/>
        <a:buChar char="•"/>
        <a:defRPr sz="16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creativecommons.org/licenses/by-sa/4.0/"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showyourstripes.info/" TargetMode="External"/><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data.giss.nasa.gov/gistemp/graphs/" TargetMode="External"/><Relationship Id="rId2" Type="http://schemas.openxmlformats.org/officeDocument/2006/relationships/hyperlink" Target="https://en.wikipedia.org/wiki/Goddard_Institute_for_Space_Studies" TargetMode="Externa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3" Type="http://schemas.openxmlformats.org/officeDocument/2006/relationships/hyperlink" Target="https://zdb-katalog.de/list.xhtml?t=iss%3D%220027-8424%22&amp;key=cql" TargetMode="External"/><Relationship Id="rId18" Type="http://schemas.openxmlformats.org/officeDocument/2006/relationships/hyperlink" Target="http://www.pnas.org/cgi/doi/10.1073/pnas.1003187107" TargetMode="External"/><Relationship Id="rId26" Type="http://schemas.openxmlformats.org/officeDocument/2006/relationships/hyperlink" Target="https://doi.org/10.1007/s00704-015-1597-5" TargetMode="External"/><Relationship Id="rId3" Type="http://schemas.openxmlformats.org/officeDocument/2006/relationships/hyperlink" Target="https://de.wikipedia.org/wiki/Intergovernmental_Panel_on_Climate_Change" TargetMode="External"/><Relationship Id="rId21" Type="http://schemas.openxmlformats.org/officeDocument/2006/relationships/hyperlink" Target="https://onlinelibrary.wiley.com/doi/10.1029/2009EO030002" TargetMode="External"/><Relationship Id="rId34" Type="http://schemas.openxmlformats.org/officeDocument/2006/relationships/image" Target="../media/image19.png"/><Relationship Id="rId7" Type="http://schemas.openxmlformats.org/officeDocument/2006/relationships/hyperlink" Target="https://de.wikipedia.org/wiki/Wissenschaftlicher_Konsens_zum_Klimawandel#cite_note-4" TargetMode="External"/><Relationship Id="rId12" Type="http://schemas.openxmlformats.org/officeDocument/2006/relationships/hyperlink" Target="https://de.wikipedia.org/wiki/Internationale_Standardnummer_f%C3%BCr_fortlaufende_Sammelwerke" TargetMode="External"/><Relationship Id="rId17" Type="http://schemas.openxmlformats.org/officeDocument/2006/relationships/hyperlink" Target="https://www.ncbi.nlm.nih.gov/pmc/articles/PMC2901439/" TargetMode="External"/><Relationship Id="rId25" Type="http://schemas.openxmlformats.org/officeDocument/2006/relationships/hyperlink" Target="https://zdb-katalog.de/list.xhtml?t=iss%3D%220177-798X%22&amp;key=cql" TargetMode="External"/><Relationship Id="rId33" Type="http://schemas.openxmlformats.org/officeDocument/2006/relationships/hyperlink" Target="https://doi.org/10.1002/wcc.665" TargetMode="External"/><Relationship Id="rId2" Type="http://schemas.openxmlformats.org/officeDocument/2006/relationships/hyperlink" Target="https://de.wikipedia.org/wiki/Stand_der_Wissenschaft" TargetMode="External"/><Relationship Id="rId16" Type="http://schemas.openxmlformats.org/officeDocument/2006/relationships/hyperlink" Target="https://www.ncbi.nlm.nih.gov/pubmed/20566872?dopt=Abstract" TargetMode="External"/><Relationship Id="rId20" Type="http://schemas.openxmlformats.org/officeDocument/2006/relationships/hyperlink" Target="https://doi.org/10.1029/2009EO030002" TargetMode="External"/><Relationship Id="rId29" Type="http://schemas.openxmlformats.org/officeDocument/2006/relationships/hyperlink" Target="https://doi.org/10.1177/0270467619886266" TargetMode="External"/><Relationship Id="rId1" Type="http://schemas.openxmlformats.org/officeDocument/2006/relationships/slideLayout" Target="../slideLayouts/slideLayout2.xml"/><Relationship Id="rId6" Type="http://schemas.openxmlformats.org/officeDocument/2006/relationships/hyperlink" Target="https://de.wikipedia.org/wiki/Wissenschaftlicher_Konsens_zum_Klimawandel#cite_note-:1-3" TargetMode="External"/><Relationship Id="rId11" Type="http://schemas.openxmlformats.org/officeDocument/2006/relationships/hyperlink" Target="https://de.wikipedia.org/wiki/Wissenschaftlicher_Konsens_zum_Klimawandel#cite_note-7" TargetMode="External"/><Relationship Id="rId24" Type="http://schemas.openxmlformats.org/officeDocument/2006/relationships/hyperlink" Target="https://iopscience.iop.org/article/10.1088/1748-9326/11/4/048002" TargetMode="External"/><Relationship Id="rId32" Type="http://schemas.openxmlformats.org/officeDocument/2006/relationships/hyperlink" Target="https://doi.org/10.1016/j.jclepro.2017.08.066" TargetMode="External"/><Relationship Id="rId5" Type="http://schemas.openxmlformats.org/officeDocument/2006/relationships/hyperlink" Target="https://de.wikipedia.org/wiki/Wissenschaftlicher_Konsens_zum_Klimawandel#cite_note-:0-2" TargetMode="External"/><Relationship Id="rId15" Type="http://schemas.openxmlformats.org/officeDocument/2006/relationships/hyperlink" Target="https://doi.org/10.1073/pnas.1003187107" TargetMode="External"/><Relationship Id="rId23" Type="http://schemas.openxmlformats.org/officeDocument/2006/relationships/hyperlink" Target="https://doi.org/10.1088/1748-9326%2F11%2F4%2F048002" TargetMode="External"/><Relationship Id="rId28" Type="http://schemas.openxmlformats.org/officeDocument/2006/relationships/hyperlink" Target="https://zdb-katalog.de/list.xhtml?t=iss%3D%220270-4676%22&amp;key=cql" TargetMode="External"/><Relationship Id="rId10" Type="http://schemas.openxmlformats.org/officeDocument/2006/relationships/hyperlink" Target="https://de.wikipedia.org/wiki/Wissenschaftlicher_Konsens_zum_Klimawandel#cite_note-6" TargetMode="External"/><Relationship Id="rId19" Type="http://schemas.openxmlformats.org/officeDocument/2006/relationships/hyperlink" Target="https://zdb-katalog.de/list.xhtml?t=iss%3D%220096-3941%22&amp;key=cql" TargetMode="External"/><Relationship Id="rId31" Type="http://schemas.openxmlformats.org/officeDocument/2006/relationships/hyperlink" Target="https://de.wikipedia.org/wiki/Journal_of_Cleaner_Production" TargetMode="External"/><Relationship Id="rId4" Type="http://schemas.openxmlformats.org/officeDocument/2006/relationships/hyperlink" Target="https://de.wikipedia.org/wiki/Wissenschaftlicher_Konsens_zum_Klimawandel#cite_note-1" TargetMode="External"/><Relationship Id="rId9" Type="http://schemas.openxmlformats.org/officeDocument/2006/relationships/hyperlink" Target="https://de.wikipedia.org/wiki/Klimawandelleugnung" TargetMode="External"/><Relationship Id="rId14" Type="http://schemas.openxmlformats.org/officeDocument/2006/relationships/hyperlink" Target="https://de.wikipedia.org/wiki/Digital_Object_Identifier" TargetMode="External"/><Relationship Id="rId22" Type="http://schemas.openxmlformats.org/officeDocument/2006/relationships/hyperlink" Target="https://zdb-katalog.de/list.xhtml?t=iss%3D%221748-9326%22&amp;key=cql" TargetMode="External"/><Relationship Id="rId27" Type="http://schemas.openxmlformats.org/officeDocument/2006/relationships/hyperlink" Target="http://link.springer.com/10.1007/s00704-015-1597-5" TargetMode="External"/><Relationship Id="rId30" Type="http://schemas.openxmlformats.org/officeDocument/2006/relationships/hyperlink" Target="http://journals.sagepub.com/doi/10.1177/0270467619886266" TargetMode="External"/><Relationship Id="rId8" Type="http://schemas.openxmlformats.org/officeDocument/2006/relationships/hyperlink" Target="https://de.wikipedia.org/wiki/Wissenschaftlicher_Konsens_zum_Klimawandel#cite_note-:2-5"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www.jstor.org/stable/26268316?seq=1#metadata_info_tab_contents"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hyperlink" Target="https://science.sciencemag.org/content/347/6223/1259855.abstract"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www.stockholmresilience.org/research/planetary-boundaries/the-nine-planetary-boundaries.html"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hyperlink" Target="https://epub.wupperinst.org/frontdoor/deliver/index/docId/7606/file/7606_CO2-neutral_2035.pdf"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fridaysforfuture.de/wp-content/uploads/2020/10/Wupp-Studie-Poster-A2-ohne-Zuschnitt.pdf" TargetMode="External"/><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hyperlink" Target="https://uba.co2-rechner.de/de_DE/living-hs#panel-calc" TargetMode="Externa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hyperlink" Target="http://uba.co2-rechner.de/"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2.xml"/><Relationship Id="rId4" Type="http://schemas.openxmlformats.org/officeDocument/2006/relationships/comments" Target="../comments/comment3.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www.climatewatchdata.org"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hyperlink" Target="https://de.wikipedia.org/wiki/Internet_Archive" TargetMode="External"/><Relationship Id="rId2" Type="http://schemas.openxmlformats.org/officeDocument/2006/relationships/hyperlink" Target="https://www.climatewatchdata.org" TargetMode="External"/><Relationship Id="rId1" Type="http://schemas.openxmlformats.org/officeDocument/2006/relationships/slideLayout" Target="../slideLayouts/slideLayout2.xml"/><Relationship Id="rId6" Type="http://schemas.openxmlformats.org/officeDocument/2006/relationships/hyperlink" Target="https://de.wikipedia.org/wiki/Web-Archivierung#Begrifflichkeiten" TargetMode="External"/><Relationship Id="rId5" Type="http://schemas.openxmlformats.org/officeDocument/2006/relationships/hyperlink" Target="https://web.archive.org/web/20110722122621/http:/www.iioa.org/pdf/Intermediate-2008/Papers/3b2_Weber.pdf" TargetMode="External"/><Relationship Id="rId4" Type="http://schemas.openxmlformats.org/officeDocument/2006/relationships/hyperlink" Target="https://de.wikipedia.org/wiki/China"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worldmapper.org/maps/emissions-co2-relative-2016/"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worldmapper.org/maps/emissions-co2-relative-2016/" TargetMode="Externa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gain.nd.edu/our-work/country-index/methodology/sectors/" TargetMode="External"/><Relationship Id="rId2" Type="http://schemas.openxmlformats.org/officeDocument/2006/relationships/hyperlink" Target="https://worldmapper.org/maps/emissions-co2-relative-2016/" TargetMode="Externa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hyperlink" Target="https://gain.nd.edu/our-work/country-index/methodology/" TargetMode="External"/></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ipu-ev.de/postkarte/" TargetMode="External"/><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solidFill>
                  <a:schemeClr val="tx1">
                    <a:lumMod val="50000"/>
                    <a:lumOff val="50000"/>
                  </a:schemeClr>
                </a:solidFill>
              </a:rPr>
              <a:t>Information:</a:t>
            </a:r>
            <a:endParaRPr/>
          </a:p>
        </p:txBody>
      </p:sp>
      <p:sp>
        <p:nvSpPr>
          <p:cNvPr id="7" name="Inhaltsplatzhalter 6"/>
          <p:cNvSpPr>
            <a:spLocks noGrp="1"/>
          </p:cNvSpPr>
          <p:nvPr>
            <p:ph idx="1"/>
          </p:nvPr>
        </p:nvSpPr>
        <p:spPr bwMode="auto"/>
        <p:txBody>
          <a:bodyPr>
            <a:normAutofit/>
          </a:bodyPr>
          <a:lstStyle/>
          <a:p>
            <a:pPr marL="0" indent="0">
              <a:buNone/>
              <a:defRPr/>
            </a:pPr>
            <a:r>
              <a:rPr lang="de-DE" sz="2800"/>
              <a:t>Ausgeblendete Folien bieten Hintergrundinformationen für Leiter:in / Dozent:in</a:t>
            </a:r>
            <a:endParaRPr/>
          </a:p>
        </p:txBody>
      </p:sp>
      <p:sp>
        <p:nvSpPr>
          <p:cNvPr id="6" name="Foliennummernplatzhalter 5"/>
          <p:cNvSpPr>
            <a:spLocks noGrp="1"/>
          </p:cNvSpPr>
          <p:nvPr>
            <p:ph type="sldNum" sz="quarter" idx="12"/>
          </p:nvPr>
        </p:nvSpPr>
        <p:spPr bwMode="auto"/>
        <p:txBody>
          <a:bodyPr/>
          <a:lstStyle/>
          <a:p>
            <a:pPr>
              <a:defRPr/>
            </a:pPr>
            <a:fld id="{D88A27B9-E5C3-4CE9-BFEB-01015DEB140B}" type="slidenum">
              <a:rPr lang="de-DE">
                <a:solidFill>
                  <a:prstClr val="black">
                    <a:tint val="75000"/>
                  </a:prstClr>
                </a:solidFill>
              </a:rPr>
              <a:t>1</a:t>
            </a:fld>
            <a:endParaRPr lang="de-DE">
              <a:solidFill>
                <a:prstClr val="black">
                  <a:tint val="75000"/>
                </a:prstClr>
              </a:solidFill>
            </a:endParaRPr>
          </a:p>
        </p:txBody>
      </p:sp>
      <p:sp>
        <p:nvSpPr>
          <p:cNvPr id="3" name="Rechteck 2"/>
          <p:cNvSpPr/>
          <p:nvPr/>
        </p:nvSpPr>
        <p:spPr bwMode="auto">
          <a:xfrm rot="16199969">
            <a:off x="-3162622" y="3145453"/>
            <a:ext cx="6861228" cy="570321"/>
          </a:xfrm>
          <a:prstGeom prst="rect">
            <a:avLst/>
          </a:prstGeom>
          <a:solidFill>
            <a:srgbClr val="00A7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2400" b="1"/>
              <a:t>Hintergrundinformation für Leiter:in</a:t>
            </a:r>
            <a:endParaRPr/>
          </a:p>
        </p:txBody>
      </p:sp>
      <p:sp>
        <p:nvSpPr>
          <p:cNvPr id="1746252689" name="Textfeld 1746252688"/>
          <p:cNvSpPr txBox="1"/>
          <p:nvPr/>
        </p:nvSpPr>
        <p:spPr bwMode="auto">
          <a:xfrm>
            <a:off x="6571300" y="5746109"/>
            <a:ext cx="4880716" cy="1220479"/>
          </a:xfrm>
          <a:prstGeom prst="rect">
            <a:avLst/>
          </a:prstGeom>
          <a:noFill/>
        </p:spPr>
        <p:txBody>
          <a:bodyPr vertOverflow="overflow" horzOverflow="clip" vert="horz" wrap="square" lIns="91440" tIns="45720" rIns="91440" bIns="45720" numCol="1" spcCol="0" rtlCol="0" fromWordArt="0" anchor="t" anchorCtr="0" forceAA="0" compatLnSpc="0">
            <a:noAutofit/>
          </a:bodyPr>
          <a:lstStyle/>
          <a:p>
            <a:pPr>
              <a:defRPr/>
            </a:pPr>
            <a:r>
              <a:t>Diese Folien sind lizensiert unter einer </a:t>
            </a:r>
            <a:r>
              <a:rPr u="sng">
                <a:solidFill>
                  <a:schemeClr val="hlink"/>
                </a:solidFill>
                <a:hlinkClick r:id="rId2" tooltip="http://creativecommons.org/licenses/by-sa/4.0/"/>
              </a:rPr>
              <a:t>Creative Commons Namensnennung - Weitergabe unter gleichen Bedingungen 4.0 International Lizenz</a:t>
            </a:r>
            <a:endParaRPr/>
          </a:p>
          <a:p>
            <a:pPr>
              <a:defRPr/>
            </a:pPr>
            <a:r>
              <a:rPr sz="1200" b="0" i="0" u="none">
                <a:solidFill>
                  <a:srgbClr val="000000"/>
                </a:solidFill>
                <a:latin typeface="Times New Roman"/>
                <a:ea typeface="Times New Roman"/>
                <a:cs typeface="Times New Roman"/>
              </a:rPr>
              <a:t>.</a:t>
            </a:r>
          </a:p>
        </p:txBody>
      </p:sp>
      <p:sp>
        <p:nvSpPr>
          <p:cNvPr id="382254896" name=" 382254895"/>
          <p:cNvSpPr/>
          <p:nvPr/>
        </p:nvSpPr>
        <p:spPr bwMode="auto">
          <a:xfrm>
            <a:off x="5968559" y="3291840"/>
            <a:ext cx="254916" cy="365795"/>
          </a:xfrm>
        </p:spPr>
        <p:txBody>
          <a:bodyPr rot="0" spcFirstLastPara="0" vertOverflow="overflow" horzOverflow="clip" vert="horz" wrap="square" lIns="91440" tIns="45720" rIns="91440" bIns="45720" numCol="1" spcCol="0" rtlCol="0" fromWordArt="0" anchor="t" anchorCtr="0" forceAA="0" compatLnSpc="1">
            <a:prstTxWarp prst="textNoShape">
              <a:avLst/>
            </a:prstTxWarp>
            <a:spAutoFit/>
          </a:bodyPr>
          <a:lstStyle/>
          <a:p>
            <a:pPr>
              <a:defRPr/>
            </a:pPr>
            <a:endParaRPr/>
          </a:p>
        </p:txBody>
      </p:sp>
      <p:pic>
        <p:nvPicPr>
          <p:cNvPr id="1440295145" name="Grafik 1440295144"/>
          <p:cNvPicPr>
            <a:picLocks noChangeAspect="1"/>
          </p:cNvPicPr>
          <p:nvPr/>
        </p:nvPicPr>
        <p:blipFill>
          <a:blip r:embed="rId3"/>
          <a:stretch/>
        </p:blipFill>
        <p:spPr bwMode="auto">
          <a:xfrm>
            <a:off x="4339495" y="5831632"/>
            <a:ext cx="2144331" cy="75587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2" name="Grafik 1"/>
          <p:cNvPicPr>
            <a:picLocks noChangeAspect="1"/>
          </p:cNvPicPr>
          <p:nvPr/>
        </p:nvPicPr>
        <p:blipFill>
          <a:blip r:embed="rId2"/>
          <a:srcRect/>
          <a:stretch/>
        </p:blipFill>
        <p:spPr bwMode="auto">
          <a:xfrm>
            <a:off x="456" y="-57547"/>
            <a:ext cx="12225098" cy="8118230"/>
          </a:xfrm>
          <a:prstGeom prst="rect">
            <a:avLst/>
          </a:prstGeom>
        </p:spPr>
      </p:pic>
      <p:sp>
        <p:nvSpPr>
          <p:cNvPr id="6" name="Foliennummernplatzhalter 5"/>
          <p:cNvSpPr>
            <a:spLocks noGrp="1"/>
          </p:cNvSpPr>
          <p:nvPr>
            <p:ph type="sldNum" sz="quarter" idx="12"/>
          </p:nvPr>
        </p:nvSpPr>
        <p:spPr bwMode="auto"/>
        <p:txBody>
          <a:bodyPr/>
          <a:lstStyle/>
          <a:p>
            <a:pPr>
              <a:defRPr/>
            </a:pPr>
            <a:fld id="{D88A27B9-E5C3-4CE9-BFEB-01015DEB140B}" type="slidenum">
              <a:rPr lang="de-DE"/>
              <a:t>10</a:t>
            </a:fld>
            <a:endParaRPr lang="de-DE"/>
          </a:p>
        </p:txBody>
      </p:sp>
      <p:sp>
        <p:nvSpPr>
          <p:cNvPr id="9" name="Inhaltsplatzhalter 2"/>
          <p:cNvSpPr txBox="1"/>
          <p:nvPr/>
        </p:nvSpPr>
        <p:spPr bwMode="auto">
          <a:xfrm rot="-5400000">
            <a:off x="8918935" y="3414855"/>
            <a:ext cx="6386661" cy="226575"/>
          </a:xfrm>
          <a:prstGeom prst="rect">
            <a:avLst/>
          </a:prstGeom>
          <a:noFill/>
          <a:ln>
            <a:noFill/>
          </a:ln>
          <a:effectLst/>
        </p:spPr>
        <p:txBody>
          <a:bodyPr wrap="square" lIns="87226" tIns="43612" rIns="87226" bIns="43612" anchor="b">
            <a:spAutoFit/>
          </a:bodyPr>
          <a:lstStyle>
            <a:lvl1pPr defTabSz="873125">
              <a:spcBef>
                <a:spcPts val="0"/>
              </a:spcBef>
              <a:buFont typeface="Arial Narrow"/>
              <a:buChar char="»"/>
              <a:defRPr sz="1600">
                <a:solidFill>
                  <a:srgbClr val="333333"/>
                </a:solidFill>
                <a:latin typeface="Arial"/>
              </a:defRPr>
            </a:lvl1pPr>
            <a:lvl2pPr marL="436563" indent="-285750" defTabSz="873125">
              <a:spcBef>
                <a:spcPts val="0"/>
              </a:spcBef>
              <a:buFont typeface="Symbol"/>
              <a:buChar char="-"/>
              <a:defRPr sz="1400">
                <a:solidFill>
                  <a:srgbClr val="333333"/>
                </a:solidFill>
                <a:latin typeface="Arial"/>
              </a:defRPr>
            </a:lvl2pPr>
            <a:lvl3pPr marL="873125" indent="-228600" defTabSz="873125">
              <a:spcBef>
                <a:spcPts val="0"/>
              </a:spcBef>
              <a:buFont typeface="Symbol"/>
              <a:buChar char="-"/>
              <a:defRPr sz="1400">
                <a:solidFill>
                  <a:srgbClr val="333333"/>
                </a:solidFill>
                <a:latin typeface="Arial"/>
              </a:defRPr>
            </a:lvl3pPr>
            <a:lvl4pPr marL="1309688" indent="-228600" defTabSz="873125">
              <a:spcBef>
                <a:spcPts val="0"/>
              </a:spcBef>
              <a:buFont typeface="Symbol"/>
              <a:buChar char="-"/>
              <a:defRPr sz="1400">
                <a:solidFill>
                  <a:srgbClr val="333333"/>
                </a:solidFill>
                <a:latin typeface="Arial"/>
              </a:defRPr>
            </a:lvl4pPr>
            <a:lvl5pPr marL="1744663" indent="-228600" defTabSz="873125">
              <a:spcBef>
                <a:spcPts val="0"/>
              </a:spcBef>
              <a:buFont typeface="Symbol"/>
              <a:buChar char="-"/>
              <a:defRPr sz="1400">
                <a:solidFill>
                  <a:srgbClr val="333333"/>
                </a:solidFill>
                <a:latin typeface="Arial"/>
              </a:defRPr>
            </a:lvl5pPr>
            <a:lvl6pPr marL="2201863" indent="-228600" defTabSz="873125">
              <a:spcBef>
                <a:spcPts val="0"/>
              </a:spcBef>
              <a:spcAft>
                <a:spcPts val="0"/>
              </a:spcAft>
              <a:buFont typeface="Symbol"/>
              <a:buChar char="-"/>
              <a:defRPr sz="1400">
                <a:solidFill>
                  <a:srgbClr val="333333"/>
                </a:solidFill>
                <a:latin typeface="Arial"/>
              </a:defRPr>
            </a:lvl6pPr>
            <a:lvl7pPr marL="2659063" indent="-228600" defTabSz="873125">
              <a:spcBef>
                <a:spcPts val="0"/>
              </a:spcBef>
              <a:spcAft>
                <a:spcPts val="0"/>
              </a:spcAft>
              <a:buFont typeface="Symbol"/>
              <a:buChar char="-"/>
              <a:defRPr sz="1400">
                <a:solidFill>
                  <a:srgbClr val="333333"/>
                </a:solidFill>
                <a:latin typeface="Arial"/>
              </a:defRPr>
            </a:lvl7pPr>
            <a:lvl8pPr marL="3116262" indent="-228600" defTabSz="873125">
              <a:spcBef>
                <a:spcPts val="0"/>
              </a:spcBef>
              <a:spcAft>
                <a:spcPts val="0"/>
              </a:spcAft>
              <a:buFont typeface="Symbol"/>
              <a:buChar char="-"/>
              <a:defRPr sz="1400">
                <a:solidFill>
                  <a:srgbClr val="333333"/>
                </a:solidFill>
                <a:latin typeface="Arial"/>
              </a:defRPr>
            </a:lvl8pPr>
            <a:lvl9pPr marL="3573463" indent="-228600" defTabSz="873125">
              <a:spcBef>
                <a:spcPts val="0"/>
              </a:spcBef>
              <a:spcAft>
                <a:spcPts val="0"/>
              </a:spcAft>
              <a:buFont typeface="Symbol"/>
              <a:buChar char="-"/>
              <a:defRPr sz="1400">
                <a:solidFill>
                  <a:srgbClr val="333333"/>
                </a:solidFill>
                <a:latin typeface="Arial"/>
              </a:defRPr>
            </a:lvl9pPr>
          </a:lstStyle>
          <a:p>
            <a:pPr>
              <a:spcBef>
                <a:spcPts val="0"/>
              </a:spcBef>
              <a:spcAft>
                <a:spcPts val="0"/>
              </a:spcAft>
              <a:buNone/>
              <a:defRPr/>
            </a:pPr>
            <a:r>
              <a:rPr lang="de-DE" sz="900" i="1">
                <a:solidFill>
                  <a:schemeClr val="bg1"/>
                </a:solidFill>
                <a:cs typeface="Arial"/>
              </a:rPr>
              <a:t>Bild: CC BY-SA 2.0  Neil Palmer / International Center for Tropical Agriculture</a:t>
            </a:r>
            <a:endParaRPr lang="it-IT" sz="900" i="1">
              <a:solidFill>
                <a:schemeClr val="bg1"/>
              </a:solidFill>
              <a:cs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2152650" y="365126"/>
            <a:ext cx="3433124" cy="1084906"/>
          </a:xfrm>
        </p:spPr>
        <p:txBody>
          <a:bodyPr>
            <a:normAutofit fontScale="90000"/>
          </a:bodyPr>
          <a:lstStyle/>
          <a:p>
            <a:pPr>
              <a:defRPr/>
            </a:pPr>
            <a:r>
              <a:rPr lang="de-DE"/>
              <a:t>Klimawandel:</a:t>
            </a:r>
            <a:br>
              <a:rPr lang="de-DE"/>
            </a:br>
            <a:r>
              <a:rPr lang="de-DE"/>
              <a:t>bereits spürbar</a:t>
            </a:r>
            <a:endParaRPr/>
          </a:p>
        </p:txBody>
      </p:sp>
      <p:sp>
        <p:nvSpPr>
          <p:cNvPr id="9" name="Inhaltsplatzhalter 6"/>
          <p:cNvSpPr>
            <a:spLocks noGrp="1"/>
          </p:cNvSpPr>
          <p:nvPr>
            <p:ph idx="1"/>
          </p:nvPr>
        </p:nvSpPr>
        <p:spPr bwMode="auto">
          <a:xfrm>
            <a:off x="6496050" y="5353050"/>
            <a:ext cx="3432987" cy="461962"/>
          </a:xfrm>
        </p:spPr>
        <p:txBody>
          <a:bodyPr>
            <a:normAutofit/>
          </a:bodyPr>
          <a:lstStyle/>
          <a:p>
            <a:pPr marL="0" indent="0">
              <a:buNone/>
              <a:defRPr/>
            </a:pPr>
            <a:r>
              <a:rPr lang="de-DE"/>
              <a:t>Von: https:/climatevisuals.org</a:t>
            </a:r>
            <a:endParaRPr/>
          </a:p>
        </p:txBody>
      </p:sp>
      <p:sp>
        <p:nvSpPr>
          <p:cNvPr id="6" name="Foliennummernplatzhalter 5"/>
          <p:cNvSpPr>
            <a:spLocks noGrp="1"/>
          </p:cNvSpPr>
          <p:nvPr>
            <p:ph type="sldNum" sz="quarter" idx="12"/>
          </p:nvPr>
        </p:nvSpPr>
        <p:spPr bwMode="auto"/>
        <p:txBody>
          <a:bodyPr/>
          <a:lstStyle/>
          <a:p>
            <a:pPr>
              <a:defRPr/>
            </a:pPr>
            <a:fld id="{D88A27B9-E5C3-4CE9-BFEB-01015DEB140B}" type="slidenum">
              <a:rPr lang="de-DE"/>
              <a:t>11</a:t>
            </a:fld>
            <a:endParaRPr lang="de-DE"/>
          </a:p>
        </p:txBody>
      </p:sp>
      <p:pic>
        <p:nvPicPr>
          <p:cNvPr id="10" name="Grafik 9"/>
          <p:cNvPicPr>
            <a:picLocks noChangeAspect="1"/>
          </p:cNvPicPr>
          <p:nvPr/>
        </p:nvPicPr>
        <p:blipFill>
          <a:blip r:embed="rId2"/>
          <a:stretch/>
        </p:blipFill>
        <p:spPr bwMode="auto">
          <a:xfrm>
            <a:off x="1974850" y="1450032"/>
            <a:ext cx="3477335" cy="2309168"/>
          </a:xfrm>
          <a:prstGeom prst="rect">
            <a:avLst/>
          </a:prstGeom>
        </p:spPr>
      </p:pic>
      <p:pic>
        <p:nvPicPr>
          <p:cNvPr id="3" name="Grafik 2"/>
          <p:cNvPicPr>
            <a:picLocks noChangeAspect="1"/>
          </p:cNvPicPr>
          <p:nvPr/>
        </p:nvPicPr>
        <p:blipFill>
          <a:blip r:embed="rId3"/>
          <a:stretch/>
        </p:blipFill>
        <p:spPr bwMode="auto">
          <a:xfrm>
            <a:off x="6295972" y="1309150"/>
            <a:ext cx="2962327" cy="3765201"/>
          </a:xfrm>
          <a:prstGeom prst="rect">
            <a:avLst/>
          </a:prstGeom>
        </p:spPr>
      </p:pic>
      <p:sp>
        <p:nvSpPr>
          <p:cNvPr id="828900355" name="Rechteck 2"/>
          <p:cNvSpPr/>
          <p:nvPr/>
        </p:nvSpPr>
        <p:spPr bwMode="auto">
          <a:xfrm rot="16199932">
            <a:off x="-3162621" y="3145452"/>
            <a:ext cx="6861227" cy="570321"/>
          </a:xfrm>
          <a:prstGeom prst="rect">
            <a:avLst/>
          </a:prstGeom>
          <a:solidFill>
            <a:srgbClr val="00A7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2400" b="1"/>
              <a:t>Hintergrundinformation für Leiter:in</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2" name="Grafik 1"/>
          <p:cNvPicPr>
            <a:picLocks noChangeAspect="1"/>
          </p:cNvPicPr>
          <p:nvPr/>
        </p:nvPicPr>
        <p:blipFill>
          <a:blip r:embed="rId2"/>
          <a:srcRect r="10620"/>
          <a:stretch/>
        </p:blipFill>
        <p:spPr bwMode="auto">
          <a:xfrm>
            <a:off x="1524000" y="0"/>
            <a:ext cx="9163051" cy="6858000"/>
          </a:xfrm>
          <a:prstGeom prst="rect">
            <a:avLst/>
          </a:prstGeom>
        </p:spPr>
      </p:pic>
      <p:sp>
        <p:nvSpPr>
          <p:cNvPr id="6" name="Foliennummernplatzhalter 5"/>
          <p:cNvSpPr>
            <a:spLocks noGrp="1"/>
          </p:cNvSpPr>
          <p:nvPr>
            <p:ph type="sldNum" sz="quarter" idx="12"/>
          </p:nvPr>
        </p:nvSpPr>
        <p:spPr bwMode="auto"/>
        <p:txBody>
          <a:bodyPr/>
          <a:lstStyle/>
          <a:p>
            <a:pPr>
              <a:defRPr/>
            </a:pPr>
            <a:fld id="{D88A27B9-E5C3-4CE9-BFEB-01015DEB140B}" type="slidenum">
              <a:rPr lang="de-DE"/>
              <a:t>12</a:t>
            </a:fld>
            <a:endParaRPr lang="de-DE"/>
          </a:p>
        </p:txBody>
      </p:sp>
      <p:sp>
        <p:nvSpPr>
          <p:cNvPr id="9" name="Inhaltsplatzhalter 2"/>
          <p:cNvSpPr txBox="1"/>
          <p:nvPr/>
        </p:nvSpPr>
        <p:spPr bwMode="auto">
          <a:xfrm rot="-5400000">
            <a:off x="7334414" y="3551383"/>
            <a:ext cx="6386661" cy="226575"/>
          </a:xfrm>
          <a:prstGeom prst="rect">
            <a:avLst/>
          </a:prstGeom>
          <a:noFill/>
          <a:ln>
            <a:noFill/>
          </a:ln>
          <a:effectLst/>
        </p:spPr>
        <p:txBody>
          <a:bodyPr wrap="square" lIns="87226" tIns="43612" rIns="87226" bIns="43612" anchor="b">
            <a:spAutoFit/>
          </a:bodyPr>
          <a:lstStyle>
            <a:lvl1pPr defTabSz="873125">
              <a:spcBef>
                <a:spcPts val="0"/>
              </a:spcBef>
              <a:buFont typeface="Arial Narrow"/>
              <a:buChar char="»"/>
              <a:defRPr sz="1600">
                <a:solidFill>
                  <a:srgbClr val="333333"/>
                </a:solidFill>
                <a:latin typeface="Arial"/>
              </a:defRPr>
            </a:lvl1pPr>
            <a:lvl2pPr marL="436563" indent="-285750" defTabSz="873125">
              <a:spcBef>
                <a:spcPts val="0"/>
              </a:spcBef>
              <a:buFont typeface="Symbol"/>
              <a:buChar char="-"/>
              <a:defRPr sz="1400">
                <a:solidFill>
                  <a:srgbClr val="333333"/>
                </a:solidFill>
                <a:latin typeface="Arial"/>
              </a:defRPr>
            </a:lvl2pPr>
            <a:lvl3pPr marL="873125" indent="-228600" defTabSz="873125">
              <a:spcBef>
                <a:spcPts val="0"/>
              </a:spcBef>
              <a:buFont typeface="Symbol"/>
              <a:buChar char="-"/>
              <a:defRPr sz="1400">
                <a:solidFill>
                  <a:srgbClr val="333333"/>
                </a:solidFill>
                <a:latin typeface="Arial"/>
              </a:defRPr>
            </a:lvl3pPr>
            <a:lvl4pPr marL="1309688" indent="-228600" defTabSz="873125">
              <a:spcBef>
                <a:spcPts val="0"/>
              </a:spcBef>
              <a:buFont typeface="Symbol"/>
              <a:buChar char="-"/>
              <a:defRPr sz="1400">
                <a:solidFill>
                  <a:srgbClr val="333333"/>
                </a:solidFill>
                <a:latin typeface="Arial"/>
              </a:defRPr>
            </a:lvl4pPr>
            <a:lvl5pPr marL="1744663" indent="-228600" defTabSz="873125">
              <a:spcBef>
                <a:spcPts val="0"/>
              </a:spcBef>
              <a:buFont typeface="Symbol"/>
              <a:buChar char="-"/>
              <a:defRPr sz="1400">
                <a:solidFill>
                  <a:srgbClr val="333333"/>
                </a:solidFill>
                <a:latin typeface="Arial"/>
              </a:defRPr>
            </a:lvl5pPr>
            <a:lvl6pPr marL="2201863" indent="-228600" defTabSz="873125">
              <a:spcBef>
                <a:spcPts val="0"/>
              </a:spcBef>
              <a:spcAft>
                <a:spcPts val="0"/>
              </a:spcAft>
              <a:buFont typeface="Symbol"/>
              <a:buChar char="-"/>
              <a:defRPr sz="1400">
                <a:solidFill>
                  <a:srgbClr val="333333"/>
                </a:solidFill>
                <a:latin typeface="Arial"/>
              </a:defRPr>
            </a:lvl6pPr>
            <a:lvl7pPr marL="2659063" indent="-228600" defTabSz="873125">
              <a:spcBef>
                <a:spcPts val="0"/>
              </a:spcBef>
              <a:spcAft>
                <a:spcPts val="0"/>
              </a:spcAft>
              <a:buFont typeface="Symbol"/>
              <a:buChar char="-"/>
              <a:defRPr sz="1400">
                <a:solidFill>
                  <a:srgbClr val="333333"/>
                </a:solidFill>
                <a:latin typeface="Arial"/>
              </a:defRPr>
            </a:lvl7pPr>
            <a:lvl8pPr marL="3116262" indent="-228600" defTabSz="873125">
              <a:spcBef>
                <a:spcPts val="0"/>
              </a:spcBef>
              <a:spcAft>
                <a:spcPts val="0"/>
              </a:spcAft>
              <a:buFont typeface="Symbol"/>
              <a:buChar char="-"/>
              <a:defRPr sz="1400">
                <a:solidFill>
                  <a:srgbClr val="333333"/>
                </a:solidFill>
                <a:latin typeface="Arial"/>
              </a:defRPr>
            </a:lvl8pPr>
            <a:lvl9pPr marL="3573463" indent="-228600" defTabSz="873125">
              <a:spcBef>
                <a:spcPts val="0"/>
              </a:spcBef>
              <a:spcAft>
                <a:spcPts val="0"/>
              </a:spcAft>
              <a:buFont typeface="Symbol"/>
              <a:buChar char="-"/>
              <a:defRPr sz="1400">
                <a:solidFill>
                  <a:srgbClr val="333333"/>
                </a:solidFill>
                <a:latin typeface="Arial"/>
              </a:defRPr>
            </a:lvl9pPr>
          </a:lstStyle>
          <a:p>
            <a:pPr>
              <a:spcBef>
                <a:spcPts val="0"/>
              </a:spcBef>
              <a:spcAft>
                <a:spcPts val="0"/>
              </a:spcAft>
              <a:buNone/>
              <a:defRPr/>
            </a:pPr>
            <a:r>
              <a:rPr lang="de-DE" sz="900" i="1">
                <a:solidFill>
                  <a:schemeClr val="bg1"/>
                </a:solidFill>
                <a:cs typeface="Arial"/>
              </a:rPr>
              <a:t>Bild: CC BY-NC-ND 2.0  Brendan Cox / Oxfam International</a:t>
            </a:r>
            <a:endParaRPr lang="it-IT" sz="900" i="1">
              <a:solidFill>
                <a:schemeClr val="bg1"/>
              </a:solidFill>
              <a:cs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2152650" y="365126"/>
            <a:ext cx="3433124" cy="1084906"/>
          </a:xfrm>
        </p:spPr>
        <p:txBody>
          <a:bodyPr>
            <a:normAutofit fontScale="90000"/>
          </a:bodyPr>
          <a:lstStyle/>
          <a:p>
            <a:pPr>
              <a:defRPr/>
            </a:pPr>
            <a:r>
              <a:rPr lang="de-DE"/>
              <a:t>Klimawandel:</a:t>
            </a:r>
            <a:br>
              <a:rPr lang="de-DE"/>
            </a:br>
            <a:r>
              <a:rPr lang="de-DE"/>
              <a:t>bereits spürbar</a:t>
            </a:r>
            <a:endParaRPr/>
          </a:p>
        </p:txBody>
      </p:sp>
      <p:sp>
        <p:nvSpPr>
          <p:cNvPr id="9" name="Inhaltsplatzhalter 6"/>
          <p:cNvSpPr>
            <a:spLocks noGrp="1"/>
          </p:cNvSpPr>
          <p:nvPr>
            <p:ph idx="1"/>
          </p:nvPr>
        </p:nvSpPr>
        <p:spPr bwMode="auto">
          <a:xfrm>
            <a:off x="6496050" y="5353050"/>
            <a:ext cx="3432987" cy="461962"/>
          </a:xfrm>
        </p:spPr>
        <p:txBody>
          <a:bodyPr>
            <a:normAutofit/>
          </a:bodyPr>
          <a:lstStyle/>
          <a:p>
            <a:pPr marL="0" indent="0">
              <a:buNone/>
              <a:defRPr/>
            </a:pPr>
            <a:r>
              <a:rPr lang="de-DE"/>
              <a:t>Von: https:/climatevisuals.org</a:t>
            </a:r>
            <a:endParaRPr/>
          </a:p>
        </p:txBody>
      </p:sp>
      <p:sp>
        <p:nvSpPr>
          <p:cNvPr id="6" name="Foliennummernplatzhalter 5"/>
          <p:cNvSpPr>
            <a:spLocks noGrp="1"/>
          </p:cNvSpPr>
          <p:nvPr>
            <p:ph type="sldNum" sz="quarter" idx="12"/>
          </p:nvPr>
        </p:nvSpPr>
        <p:spPr bwMode="auto"/>
        <p:txBody>
          <a:bodyPr/>
          <a:lstStyle/>
          <a:p>
            <a:pPr>
              <a:defRPr/>
            </a:pPr>
            <a:fld id="{D88A27B9-E5C3-4CE9-BFEB-01015DEB140B}" type="slidenum">
              <a:rPr lang="de-DE"/>
              <a:t>13</a:t>
            </a:fld>
            <a:endParaRPr lang="de-DE"/>
          </a:p>
        </p:txBody>
      </p:sp>
      <p:pic>
        <p:nvPicPr>
          <p:cNvPr id="3" name="Grafik 2"/>
          <p:cNvPicPr>
            <a:picLocks noChangeAspect="1"/>
          </p:cNvPicPr>
          <p:nvPr/>
        </p:nvPicPr>
        <p:blipFill>
          <a:blip r:embed="rId2"/>
          <a:stretch/>
        </p:blipFill>
        <p:spPr bwMode="auto">
          <a:xfrm>
            <a:off x="2209800" y="1554913"/>
            <a:ext cx="4102034" cy="2744036"/>
          </a:xfrm>
          <a:prstGeom prst="rect">
            <a:avLst/>
          </a:prstGeom>
        </p:spPr>
      </p:pic>
      <p:pic>
        <p:nvPicPr>
          <p:cNvPr id="4" name="Grafik 3"/>
          <p:cNvPicPr>
            <a:picLocks noChangeAspect="1"/>
          </p:cNvPicPr>
          <p:nvPr/>
        </p:nvPicPr>
        <p:blipFill>
          <a:blip r:embed="rId3"/>
          <a:stretch/>
        </p:blipFill>
        <p:spPr bwMode="auto">
          <a:xfrm>
            <a:off x="7032568" y="1539140"/>
            <a:ext cx="3453508" cy="2963010"/>
          </a:xfrm>
          <a:prstGeom prst="rect">
            <a:avLst/>
          </a:prstGeom>
        </p:spPr>
      </p:pic>
      <p:sp>
        <p:nvSpPr>
          <p:cNvPr id="1554701104" name="Rechteck 2"/>
          <p:cNvSpPr/>
          <p:nvPr/>
        </p:nvSpPr>
        <p:spPr bwMode="auto">
          <a:xfrm rot="16199932">
            <a:off x="-3162621" y="3145452"/>
            <a:ext cx="6861227" cy="570321"/>
          </a:xfrm>
          <a:prstGeom prst="rect">
            <a:avLst/>
          </a:prstGeom>
          <a:solidFill>
            <a:srgbClr val="00A7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2400" b="1"/>
              <a:t>Hintergrundinformation für Leiter:in</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3" name="Grafik 2"/>
          <p:cNvPicPr>
            <a:picLocks noChangeAspect="1"/>
          </p:cNvPicPr>
          <p:nvPr/>
        </p:nvPicPr>
        <p:blipFill>
          <a:blip r:embed="rId2"/>
          <a:stretch/>
        </p:blipFill>
        <p:spPr bwMode="auto">
          <a:xfrm>
            <a:off x="1222686" y="0"/>
            <a:ext cx="9445315" cy="6858000"/>
          </a:xfrm>
          <a:prstGeom prst="rect">
            <a:avLst/>
          </a:prstGeom>
        </p:spPr>
      </p:pic>
      <p:sp>
        <p:nvSpPr>
          <p:cNvPr id="6" name="Foliennummernplatzhalter 5"/>
          <p:cNvSpPr>
            <a:spLocks noGrp="1"/>
          </p:cNvSpPr>
          <p:nvPr>
            <p:ph type="sldNum" sz="quarter" idx="12"/>
          </p:nvPr>
        </p:nvSpPr>
        <p:spPr bwMode="auto"/>
        <p:txBody>
          <a:bodyPr/>
          <a:lstStyle/>
          <a:p>
            <a:pPr>
              <a:defRPr/>
            </a:pPr>
            <a:fld id="{D88A27B9-E5C3-4CE9-BFEB-01015DEB140B}" type="slidenum">
              <a:rPr lang="de-DE"/>
              <a:t>14</a:t>
            </a:fld>
            <a:endParaRPr lang="de-DE"/>
          </a:p>
        </p:txBody>
      </p:sp>
      <p:sp>
        <p:nvSpPr>
          <p:cNvPr id="9" name="Inhaltsplatzhalter 2"/>
          <p:cNvSpPr txBox="1"/>
          <p:nvPr/>
        </p:nvSpPr>
        <p:spPr bwMode="auto">
          <a:xfrm rot="-5400000">
            <a:off x="7334414" y="3551383"/>
            <a:ext cx="6386661" cy="226575"/>
          </a:xfrm>
          <a:prstGeom prst="rect">
            <a:avLst/>
          </a:prstGeom>
          <a:noFill/>
          <a:ln>
            <a:noFill/>
          </a:ln>
          <a:effectLst/>
        </p:spPr>
        <p:txBody>
          <a:bodyPr wrap="square" lIns="87226" tIns="43612" rIns="87226" bIns="43612" anchor="b">
            <a:spAutoFit/>
          </a:bodyPr>
          <a:lstStyle>
            <a:lvl1pPr defTabSz="873125">
              <a:spcBef>
                <a:spcPts val="0"/>
              </a:spcBef>
              <a:buFont typeface="Arial Narrow"/>
              <a:buChar char="»"/>
              <a:defRPr sz="1600">
                <a:solidFill>
                  <a:srgbClr val="333333"/>
                </a:solidFill>
                <a:latin typeface="Arial"/>
              </a:defRPr>
            </a:lvl1pPr>
            <a:lvl2pPr marL="436563" indent="-285750" defTabSz="873125">
              <a:spcBef>
                <a:spcPts val="0"/>
              </a:spcBef>
              <a:buFont typeface="Symbol"/>
              <a:buChar char="-"/>
              <a:defRPr sz="1400">
                <a:solidFill>
                  <a:srgbClr val="333333"/>
                </a:solidFill>
                <a:latin typeface="Arial"/>
              </a:defRPr>
            </a:lvl2pPr>
            <a:lvl3pPr marL="873125" indent="-228600" defTabSz="873125">
              <a:spcBef>
                <a:spcPts val="0"/>
              </a:spcBef>
              <a:buFont typeface="Symbol"/>
              <a:buChar char="-"/>
              <a:defRPr sz="1400">
                <a:solidFill>
                  <a:srgbClr val="333333"/>
                </a:solidFill>
                <a:latin typeface="Arial"/>
              </a:defRPr>
            </a:lvl3pPr>
            <a:lvl4pPr marL="1309688" indent="-228600" defTabSz="873125">
              <a:spcBef>
                <a:spcPts val="0"/>
              </a:spcBef>
              <a:buFont typeface="Symbol"/>
              <a:buChar char="-"/>
              <a:defRPr sz="1400">
                <a:solidFill>
                  <a:srgbClr val="333333"/>
                </a:solidFill>
                <a:latin typeface="Arial"/>
              </a:defRPr>
            </a:lvl4pPr>
            <a:lvl5pPr marL="1744663" indent="-228600" defTabSz="873125">
              <a:spcBef>
                <a:spcPts val="0"/>
              </a:spcBef>
              <a:buFont typeface="Symbol"/>
              <a:buChar char="-"/>
              <a:defRPr sz="1400">
                <a:solidFill>
                  <a:srgbClr val="333333"/>
                </a:solidFill>
                <a:latin typeface="Arial"/>
              </a:defRPr>
            </a:lvl5pPr>
            <a:lvl6pPr marL="2201863" indent="-228600" defTabSz="873125">
              <a:spcBef>
                <a:spcPts val="0"/>
              </a:spcBef>
              <a:spcAft>
                <a:spcPts val="0"/>
              </a:spcAft>
              <a:buFont typeface="Symbol"/>
              <a:buChar char="-"/>
              <a:defRPr sz="1400">
                <a:solidFill>
                  <a:srgbClr val="333333"/>
                </a:solidFill>
                <a:latin typeface="Arial"/>
              </a:defRPr>
            </a:lvl6pPr>
            <a:lvl7pPr marL="2659063" indent="-228600" defTabSz="873125">
              <a:spcBef>
                <a:spcPts val="0"/>
              </a:spcBef>
              <a:spcAft>
                <a:spcPts val="0"/>
              </a:spcAft>
              <a:buFont typeface="Symbol"/>
              <a:buChar char="-"/>
              <a:defRPr sz="1400">
                <a:solidFill>
                  <a:srgbClr val="333333"/>
                </a:solidFill>
                <a:latin typeface="Arial"/>
              </a:defRPr>
            </a:lvl7pPr>
            <a:lvl8pPr marL="3116262" indent="-228600" defTabSz="873125">
              <a:spcBef>
                <a:spcPts val="0"/>
              </a:spcBef>
              <a:spcAft>
                <a:spcPts val="0"/>
              </a:spcAft>
              <a:buFont typeface="Symbol"/>
              <a:buChar char="-"/>
              <a:defRPr sz="1400">
                <a:solidFill>
                  <a:srgbClr val="333333"/>
                </a:solidFill>
                <a:latin typeface="Arial"/>
              </a:defRPr>
            </a:lvl8pPr>
            <a:lvl9pPr marL="3573463" indent="-228600" defTabSz="873125">
              <a:spcBef>
                <a:spcPts val="0"/>
              </a:spcBef>
              <a:spcAft>
                <a:spcPts val="0"/>
              </a:spcAft>
              <a:buFont typeface="Symbol"/>
              <a:buChar char="-"/>
              <a:defRPr sz="1400">
                <a:solidFill>
                  <a:srgbClr val="333333"/>
                </a:solidFill>
                <a:latin typeface="Arial"/>
              </a:defRPr>
            </a:lvl9pPr>
          </a:lstStyle>
          <a:p>
            <a:pPr>
              <a:spcBef>
                <a:spcPts val="0"/>
              </a:spcBef>
              <a:spcAft>
                <a:spcPts val="0"/>
              </a:spcAft>
              <a:buNone/>
              <a:defRPr/>
            </a:pPr>
            <a:r>
              <a:rPr lang="de-DE" sz="900" i="1">
                <a:solidFill>
                  <a:schemeClr val="bg1"/>
                </a:solidFill>
                <a:cs typeface="Arial"/>
              </a:rPr>
              <a:t>Bild: CC BY-NC-ND 2.0  Michael Gubi</a:t>
            </a:r>
            <a:endParaRPr lang="it-IT" sz="900" i="1">
              <a:solidFill>
                <a:schemeClr val="bg1"/>
              </a:solidFill>
              <a:cs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2152650" y="365126"/>
            <a:ext cx="3433124" cy="1084906"/>
          </a:xfrm>
        </p:spPr>
        <p:txBody>
          <a:bodyPr>
            <a:normAutofit fontScale="90000"/>
          </a:bodyPr>
          <a:lstStyle/>
          <a:p>
            <a:pPr>
              <a:defRPr/>
            </a:pPr>
            <a:r>
              <a:rPr lang="de-DE"/>
              <a:t>Klimawandel:</a:t>
            </a:r>
            <a:br>
              <a:rPr lang="de-DE"/>
            </a:br>
            <a:r>
              <a:rPr lang="de-DE"/>
              <a:t>bereits spürbar</a:t>
            </a:r>
            <a:endParaRPr/>
          </a:p>
        </p:txBody>
      </p:sp>
      <p:sp>
        <p:nvSpPr>
          <p:cNvPr id="9" name="Inhaltsplatzhalter 6"/>
          <p:cNvSpPr>
            <a:spLocks noGrp="1"/>
          </p:cNvSpPr>
          <p:nvPr>
            <p:ph idx="1"/>
          </p:nvPr>
        </p:nvSpPr>
        <p:spPr bwMode="auto">
          <a:xfrm>
            <a:off x="6496050" y="5353050"/>
            <a:ext cx="3432987" cy="461962"/>
          </a:xfrm>
        </p:spPr>
        <p:txBody>
          <a:bodyPr>
            <a:normAutofit/>
          </a:bodyPr>
          <a:lstStyle/>
          <a:p>
            <a:pPr marL="0" indent="0">
              <a:buNone/>
              <a:defRPr/>
            </a:pPr>
            <a:r>
              <a:rPr lang="de-DE"/>
              <a:t>Von: https:/climatevisuals.org</a:t>
            </a:r>
            <a:endParaRPr/>
          </a:p>
        </p:txBody>
      </p:sp>
      <p:sp>
        <p:nvSpPr>
          <p:cNvPr id="6" name="Foliennummernplatzhalter 5"/>
          <p:cNvSpPr>
            <a:spLocks noGrp="1"/>
          </p:cNvSpPr>
          <p:nvPr>
            <p:ph type="sldNum" sz="quarter" idx="12"/>
          </p:nvPr>
        </p:nvSpPr>
        <p:spPr bwMode="auto"/>
        <p:txBody>
          <a:bodyPr/>
          <a:lstStyle/>
          <a:p>
            <a:pPr>
              <a:defRPr/>
            </a:pPr>
            <a:fld id="{D88A27B9-E5C3-4CE9-BFEB-01015DEB140B}" type="slidenum">
              <a:rPr lang="de-DE"/>
              <a:t>15</a:t>
            </a:fld>
            <a:endParaRPr lang="de-DE"/>
          </a:p>
        </p:txBody>
      </p:sp>
      <p:pic>
        <p:nvPicPr>
          <p:cNvPr id="5" name="Grafik 4"/>
          <p:cNvPicPr>
            <a:picLocks noChangeAspect="1"/>
          </p:cNvPicPr>
          <p:nvPr/>
        </p:nvPicPr>
        <p:blipFill>
          <a:blip r:embed="rId2"/>
          <a:stretch/>
        </p:blipFill>
        <p:spPr bwMode="auto">
          <a:xfrm>
            <a:off x="5192562" y="1644588"/>
            <a:ext cx="5029859" cy="3003612"/>
          </a:xfrm>
          <a:prstGeom prst="rect">
            <a:avLst/>
          </a:prstGeom>
        </p:spPr>
      </p:pic>
      <p:pic>
        <p:nvPicPr>
          <p:cNvPr id="10" name="Grafik 9"/>
          <p:cNvPicPr>
            <a:picLocks noChangeAspect="1"/>
          </p:cNvPicPr>
          <p:nvPr/>
        </p:nvPicPr>
        <p:blipFill>
          <a:blip r:embed="rId3"/>
          <a:stretch/>
        </p:blipFill>
        <p:spPr bwMode="auto">
          <a:xfrm>
            <a:off x="1524001" y="1785701"/>
            <a:ext cx="3591392" cy="2607618"/>
          </a:xfrm>
          <a:prstGeom prst="rect">
            <a:avLst/>
          </a:prstGeom>
        </p:spPr>
      </p:pic>
      <p:sp>
        <p:nvSpPr>
          <p:cNvPr id="202745999" name="Rechteck 2"/>
          <p:cNvSpPr/>
          <p:nvPr/>
        </p:nvSpPr>
        <p:spPr bwMode="auto">
          <a:xfrm rot="16199932">
            <a:off x="-3162621" y="3145452"/>
            <a:ext cx="6861227" cy="570321"/>
          </a:xfrm>
          <a:prstGeom prst="rect">
            <a:avLst/>
          </a:prstGeom>
          <a:solidFill>
            <a:srgbClr val="00A7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2400" b="1"/>
              <a:t>Hintergrundinformation für Leiter:in</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280713131" name="Titel 1"/>
          <p:cNvSpPr>
            <a:spLocks noGrp="1"/>
          </p:cNvSpPr>
          <p:nvPr>
            <p:ph type="title"/>
          </p:nvPr>
        </p:nvSpPr>
        <p:spPr bwMode="auto"/>
        <p:txBody>
          <a:bodyPr/>
          <a:lstStyle/>
          <a:p>
            <a:pPr>
              <a:defRPr/>
            </a:pPr>
            <a:r>
              <a:rPr lang="de-DE"/>
              <a:t>Heatstripes</a:t>
            </a:r>
            <a:endParaRPr/>
          </a:p>
        </p:txBody>
      </p:sp>
      <p:sp>
        <p:nvSpPr>
          <p:cNvPr id="681451795" name="Inhaltsplatzhalter 2"/>
          <p:cNvSpPr/>
          <p:nvPr/>
        </p:nvSpPr>
        <p:spPr bwMode="auto">
          <a:xfrm>
            <a:off x="609598" y="5017632"/>
            <a:ext cx="10972800" cy="1840365"/>
          </a:xfrm>
          <a:prstGeom prst="rect">
            <a:avLst/>
          </a:prstGeom>
          <a:noFill/>
          <a:ln>
            <a:noFill/>
          </a:ln>
        </p:spPr>
        <p:txBody>
          <a:bodyPr vert="horz" wrap="square" lIns="91440" tIns="45720" rIns="91440" bIns="45720" numCol="1" anchor="t" anchorCtr="0" compatLnSpc="1">
            <a:prstTxWarp prst="textNoShape">
              <a:avLst/>
            </a:prstTxWarp>
          </a:bodyPr>
          <a:lstStyle>
            <a:lvl1pPr marL="342900" indent="-342900" algn="l">
              <a:spcBef>
                <a:spcPts val="0"/>
              </a:spcBef>
              <a:spcAft>
                <a:spcPts val="0"/>
              </a:spcAft>
              <a:buFont typeface="Arial Narrow"/>
              <a:buChar char="»"/>
              <a:defRPr sz="1600">
                <a:solidFill>
                  <a:srgbClr val="333333"/>
                </a:solidFill>
                <a:latin typeface="Arial"/>
                <a:ea typeface="+mn-ea"/>
                <a:cs typeface="+mn-cs"/>
              </a:defRPr>
            </a:lvl1pPr>
            <a:lvl2pPr marL="742950" indent="-285750" algn="l">
              <a:spcBef>
                <a:spcPts val="0"/>
              </a:spcBef>
              <a:spcAft>
                <a:spcPts val="0"/>
              </a:spcAft>
              <a:buFont typeface="Symbol"/>
              <a:buChar char="-"/>
              <a:defRPr sz="1400">
                <a:solidFill>
                  <a:srgbClr val="333333"/>
                </a:solidFill>
                <a:latin typeface="Arial"/>
                <a:ea typeface="+mn-ea"/>
                <a:cs typeface="+mn-cs"/>
              </a:defRPr>
            </a:lvl2pPr>
            <a:lvl3pPr marL="1143000" indent="-228600" algn="l">
              <a:spcBef>
                <a:spcPts val="0"/>
              </a:spcBef>
              <a:spcAft>
                <a:spcPts val="0"/>
              </a:spcAft>
              <a:buFont typeface="Symbol"/>
              <a:buChar char="-"/>
              <a:defRPr sz="1400">
                <a:solidFill>
                  <a:srgbClr val="333333"/>
                </a:solidFill>
                <a:latin typeface="Arial"/>
                <a:ea typeface="+mn-ea"/>
                <a:cs typeface="+mn-cs"/>
              </a:defRPr>
            </a:lvl3pPr>
            <a:lvl4pPr marL="1600200" indent="-228600" algn="l">
              <a:spcBef>
                <a:spcPts val="0"/>
              </a:spcBef>
              <a:spcAft>
                <a:spcPts val="0"/>
              </a:spcAft>
              <a:buFont typeface="Symbol"/>
              <a:buChar char="-"/>
              <a:defRPr sz="1400">
                <a:solidFill>
                  <a:srgbClr val="333333"/>
                </a:solidFill>
                <a:latin typeface="Arial"/>
                <a:ea typeface="+mn-ea"/>
                <a:cs typeface="+mn-cs"/>
              </a:defRPr>
            </a:lvl4pPr>
            <a:lvl5pPr marL="2057400" indent="-228600" algn="l">
              <a:spcBef>
                <a:spcPts val="0"/>
              </a:spcBef>
              <a:spcAft>
                <a:spcPts val="0"/>
              </a:spcAft>
              <a:buFont typeface="Symbol"/>
              <a:buChar char="-"/>
              <a:defRPr sz="1400">
                <a:solidFill>
                  <a:srgbClr val="333333"/>
                </a:solidFill>
                <a:latin typeface="Arial"/>
                <a:ea typeface="+mn-ea"/>
                <a:cs typeface="+mn-cs"/>
              </a:defRPr>
            </a:lvl5pPr>
            <a:lvl6pPr marL="2514599" indent="-228600" algn="l" defTabSz="914400">
              <a:spcBef>
                <a:spcPts val="0"/>
              </a:spcBef>
              <a:buFont typeface="Arial"/>
              <a:buChar char="•"/>
              <a:defRPr sz="2000">
                <a:solidFill>
                  <a:schemeClr val="tx1"/>
                </a:solidFill>
                <a:latin typeface="+mn-lt"/>
                <a:ea typeface="+mn-ea"/>
                <a:cs typeface="+mn-cs"/>
              </a:defRPr>
            </a:lvl6pPr>
            <a:lvl7pPr marL="2971800" indent="-228600" algn="l" defTabSz="914400">
              <a:spcBef>
                <a:spcPts val="0"/>
              </a:spcBef>
              <a:buFont typeface="Arial"/>
              <a:buChar char="•"/>
              <a:defRPr sz="2000">
                <a:solidFill>
                  <a:schemeClr val="tx1"/>
                </a:solidFill>
                <a:latin typeface="+mn-lt"/>
                <a:ea typeface="+mn-ea"/>
                <a:cs typeface="+mn-cs"/>
              </a:defRPr>
            </a:lvl7pPr>
            <a:lvl8pPr marL="3429000" indent="-228600" algn="l" defTabSz="914400">
              <a:spcBef>
                <a:spcPts val="0"/>
              </a:spcBef>
              <a:buFont typeface="Arial"/>
              <a:buChar char="•"/>
              <a:defRPr sz="2000">
                <a:solidFill>
                  <a:schemeClr val="tx1"/>
                </a:solidFill>
                <a:latin typeface="+mn-lt"/>
                <a:ea typeface="+mn-ea"/>
                <a:cs typeface="+mn-cs"/>
              </a:defRPr>
            </a:lvl8pPr>
            <a:lvl9pPr marL="3886200" indent="-228600" algn="l" defTabSz="914400">
              <a:spcBef>
                <a:spcPts val="0"/>
              </a:spcBef>
              <a:buFont typeface="Arial"/>
              <a:buChar char="•"/>
              <a:defRPr sz="2000">
                <a:solidFill>
                  <a:schemeClr val="tx1"/>
                </a:solidFill>
                <a:latin typeface="+mn-lt"/>
                <a:ea typeface="+mn-ea"/>
                <a:cs typeface="+mn-cs"/>
              </a:defRPr>
            </a:lvl9pPr>
          </a:lstStyle>
          <a:p>
            <a:pPr>
              <a:defRPr/>
            </a:pPr>
            <a:r>
              <a:rPr lang="de-DE"/>
              <a:t>Jahresdurchschnittstemperatur in Deutschland von 1881-2019</a:t>
            </a:r>
            <a:endParaRPr/>
          </a:p>
          <a:p>
            <a:pPr>
              <a:defRPr/>
            </a:pPr>
            <a:r>
              <a:rPr lang="de-DE"/>
              <a:t>Die Farbskala geht von 6,6° (dunkelblau) bis 10,3° (dunkelrot)</a:t>
            </a:r>
            <a:endParaRPr/>
          </a:p>
        </p:txBody>
      </p:sp>
      <p:sp>
        <p:nvSpPr>
          <p:cNvPr id="708539133" name="Rectangle 11"/>
          <p:cNvSpPr>
            <a:spLocks noChangeArrowheads="1"/>
          </p:cNvSpPr>
          <p:nvPr/>
        </p:nvSpPr>
        <p:spPr bwMode="auto">
          <a:xfrm>
            <a:off x="0" y="6574512"/>
            <a:ext cx="10949851" cy="239658"/>
          </a:xfrm>
          <a:prstGeom prst="rect">
            <a:avLst/>
          </a:prstGeom>
          <a:noFill/>
          <a:ln>
            <a:noFill/>
          </a:ln>
        </p:spPr>
        <p:txBody>
          <a:bodyPr lIns="87225" tIns="43611" rIns="87225" bIns="43611" anchor="b">
            <a:spAutoFit/>
          </a:bodyPr>
          <a:lstStyle>
            <a:lvl1pPr defTabSz="873124">
              <a:defRPr>
                <a:solidFill>
                  <a:schemeClr val="tx1"/>
                </a:solidFill>
                <a:latin typeface="Calibri"/>
                <a:cs typeface="Arial"/>
              </a:defRPr>
            </a:lvl1pPr>
            <a:lvl2pPr marL="742950" indent="-285750" defTabSz="873124">
              <a:defRPr>
                <a:solidFill>
                  <a:schemeClr val="tx1"/>
                </a:solidFill>
                <a:latin typeface="Calibri"/>
                <a:cs typeface="Arial"/>
              </a:defRPr>
            </a:lvl2pPr>
            <a:lvl3pPr marL="1143000" indent="-228600" defTabSz="873124">
              <a:defRPr>
                <a:solidFill>
                  <a:schemeClr val="tx1"/>
                </a:solidFill>
                <a:latin typeface="Calibri"/>
                <a:cs typeface="Arial"/>
              </a:defRPr>
            </a:lvl3pPr>
            <a:lvl4pPr marL="1600200" indent="-228600" defTabSz="873124">
              <a:defRPr>
                <a:solidFill>
                  <a:schemeClr val="tx1"/>
                </a:solidFill>
                <a:latin typeface="Calibri"/>
                <a:cs typeface="Arial"/>
              </a:defRPr>
            </a:lvl4pPr>
            <a:lvl5pPr marL="2057400" indent="-228600" defTabSz="873124">
              <a:defRPr>
                <a:solidFill>
                  <a:schemeClr val="tx1"/>
                </a:solidFill>
                <a:latin typeface="Calibri"/>
                <a:cs typeface="Arial"/>
              </a:defRPr>
            </a:lvl5pPr>
            <a:lvl6pPr marL="2514599" indent="-228600" defTabSz="873124">
              <a:spcBef>
                <a:spcPts val="0"/>
              </a:spcBef>
              <a:spcAft>
                <a:spcPts val="0"/>
              </a:spcAft>
              <a:defRPr>
                <a:solidFill>
                  <a:schemeClr val="tx1"/>
                </a:solidFill>
                <a:latin typeface="Calibri"/>
                <a:cs typeface="Arial"/>
              </a:defRPr>
            </a:lvl6pPr>
            <a:lvl7pPr marL="2971800" indent="-228600" defTabSz="873124">
              <a:spcBef>
                <a:spcPts val="0"/>
              </a:spcBef>
              <a:spcAft>
                <a:spcPts val="0"/>
              </a:spcAft>
              <a:defRPr>
                <a:solidFill>
                  <a:schemeClr val="tx1"/>
                </a:solidFill>
                <a:latin typeface="Calibri"/>
                <a:cs typeface="Arial"/>
              </a:defRPr>
            </a:lvl7pPr>
            <a:lvl8pPr marL="3429000" indent="-228600" defTabSz="873124">
              <a:spcBef>
                <a:spcPts val="0"/>
              </a:spcBef>
              <a:spcAft>
                <a:spcPts val="0"/>
              </a:spcAft>
              <a:defRPr>
                <a:solidFill>
                  <a:schemeClr val="tx1"/>
                </a:solidFill>
                <a:latin typeface="Calibri"/>
                <a:cs typeface="Arial"/>
              </a:defRPr>
            </a:lvl8pPr>
            <a:lvl9pPr marL="3886200" indent="-228600" defTabSz="873124">
              <a:spcBef>
                <a:spcPts val="0"/>
              </a:spcBef>
              <a:spcAft>
                <a:spcPts val="0"/>
              </a:spcAft>
              <a:defRPr>
                <a:solidFill>
                  <a:schemeClr val="tx1"/>
                </a:solidFill>
                <a:latin typeface="Calibri"/>
                <a:cs typeface="Arial"/>
              </a:defRPr>
            </a:lvl9pPr>
          </a:lstStyle>
          <a:p>
            <a:pPr>
              <a:defRPr/>
            </a:pPr>
            <a:r>
              <a:rPr lang="de-DE" sz="1000" b="0" i="1" u="none" strike="noStrike" cap="none" spc="0">
                <a:solidFill>
                  <a:srgbClr val="5F5F5F"/>
                </a:solidFill>
                <a:latin typeface="Arial"/>
                <a:ea typeface="Arial"/>
                <a:cs typeface="Arial"/>
              </a:rPr>
              <a:t>Quelle: CC BY 4.0 Ed Hawkins (University of Reading) https://showyourstripes.info/</a:t>
            </a:r>
            <a:r>
              <a:rPr lang="de-DE" sz="1000" i="1">
                <a:solidFill>
                  <a:srgbClr val="5F5F5F"/>
                </a:solidFill>
                <a:latin typeface="Arial"/>
              </a:rPr>
              <a:t> </a:t>
            </a:r>
            <a:endParaRPr/>
          </a:p>
        </p:txBody>
      </p:sp>
      <p:pic>
        <p:nvPicPr>
          <p:cNvPr id="173147339" name="Grafik 173147338"/>
          <p:cNvPicPr>
            <a:picLocks noChangeAspect="1"/>
          </p:cNvPicPr>
          <p:nvPr/>
        </p:nvPicPr>
        <p:blipFill>
          <a:blip r:embed="rId2"/>
          <a:srcRect t="17782" b="46130"/>
          <a:stretch/>
        </p:blipFill>
        <p:spPr bwMode="auto">
          <a:xfrm>
            <a:off x="0" y="1788450"/>
            <a:ext cx="12191999" cy="3027709"/>
          </a:xfrm>
          <a:prstGeom prst="rect">
            <a:avLst/>
          </a:prstGeom>
        </p:spPr>
      </p:pic>
      <p:sp>
        <p:nvSpPr>
          <p:cNvPr id="1554842571" name="Slide Number Placeholder 5"/>
          <p:cNvSpPr>
            <a:spLocks noGrp="1"/>
          </p:cNvSpPr>
          <p:nvPr>
            <p:ph type="sldNum" sz="quarter" idx="12"/>
          </p:nvPr>
        </p:nvSpPr>
        <p:spPr bwMode="auto"/>
        <p:txBody>
          <a:bodyPr/>
          <a:lstStyle/>
          <a:p>
            <a:pPr>
              <a:defRPr/>
            </a:pPr>
            <a:fld id="{828B4D0B-0D99-BAAD-975C-17BBC4BA2AFA}" type="slidenum">
              <a:rPr lang="de-DE"/>
              <a:t>16</a:t>
            </a:fld>
            <a:endParaRPr lang="de-DE"/>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bwMode="auto">
        <a:xfrm>
          <a:off x="0" y="0"/>
          <a:ext cx="0" cy="0"/>
          <a:chOff x="0" y="0"/>
          <a:chExt cx="0" cy="0"/>
        </a:xfrm>
      </p:grpSpPr>
      <p:sp>
        <p:nvSpPr>
          <p:cNvPr id="670706190" name="Titel 1"/>
          <p:cNvSpPr>
            <a:spLocks noGrp="1"/>
          </p:cNvSpPr>
          <p:nvPr>
            <p:ph type="title"/>
          </p:nvPr>
        </p:nvSpPr>
        <p:spPr bwMode="auto"/>
        <p:txBody>
          <a:bodyPr/>
          <a:lstStyle/>
          <a:p>
            <a:pPr>
              <a:defRPr/>
            </a:pPr>
            <a:r>
              <a:rPr lang="de-DE"/>
              <a:t>Heatstripes</a:t>
            </a:r>
            <a:endParaRPr/>
          </a:p>
        </p:txBody>
      </p:sp>
      <p:sp>
        <p:nvSpPr>
          <p:cNvPr id="2112104211" name="Inhaltsplatzhalter 2"/>
          <p:cNvSpPr/>
          <p:nvPr/>
        </p:nvSpPr>
        <p:spPr bwMode="auto">
          <a:xfrm>
            <a:off x="703506" y="2428442"/>
            <a:ext cx="10972800" cy="616874"/>
          </a:xfrm>
          <a:prstGeom prst="rect">
            <a:avLst/>
          </a:prstGeom>
          <a:noFill/>
          <a:ln>
            <a:noFill/>
          </a:ln>
        </p:spPr>
        <p:txBody>
          <a:bodyPr vert="horz" wrap="square" lIns="91440" tIns="45720" rIns="91440" bIns="45720" numCol="1" anchor="t" anchorCtr="0" compatLnSpc="1">
            <a:prstTxWarp prst="textNoShape">
              <a:avLst/>
            </a:prstTxWarp>
          </a:bodyPr>
          <a:lstStyle>
            <a:lvl1pPr marL="342900" indent="-342900" algn="l">
              <a:spcBef>
                <a:spcPts val="0"/>
              </a:spcBef>
              <a:spcAft>
                <a:spcPts val="0"/>
              </a:spcAft>
              <a:buFont typeface="Arial Narrow"/>
              <a:buChar char="»"/>
              <a:defRPr sz="1600">
                <a:solidFill>
                  <a:srgbClr val="333333"/>
                </a:solidFill>
                <a:latin typeface="Arial"/>
                <a:ea typeface="+mn-ea"/>
                <a:cs typeface="+mn-cs"/>
              </a:defRPr>
            </a:lvl1pPr>
            <a:lvl2pPr marL="742950" indent="-285750" algn="l">
              <a:spcBef>
                <a:spcPts val="0"/>
              </a:spcBef>
              <a:spcAft>
                <a:spcPts val="0"/>
              </a:spcAft>
              <a:buFont typeface="Symbol"/>
              <a:buChar char="-"/>
              <a:defRPr sz="1400">
                <a:solidFill>
                  <a:srgbClr val="333333"/>
                </a:solidFill>
                <a:latin typeface="Arial"/>
                <a:ea typeface="+mn-ea"/>
                <a:cs typeface="+mn-cs"/>
              </a:defRPr>
            </a:lvl2pPr>
            <a:lvl3pPr marL="1143000" indent="-228600" algn="l">
              <a:spcBef>
                <a:spcPts val="0"/>
              </a:spcBef>
              <a:spcAft>
                <a:spcPts val="0"/>
              </a:spcAft>
              <a:buFont typeface="Symbol"/>
              <a:buChar char="-"/>
              <a:defRPr sz="1400">
                <a:solidFill>
                  <a:srgbClr val="333333"/>
                </a:solidFill>
                <a:latin typeface="Arial"/>
                <a:ea typeface="+mn-ea"/>
                <a:cs typeface="+mn-cs"/>
              </a:defRPr>
            </a:lvl3pPr>
            <a:lvl4pPr marL="1600200" indent="-228600" algn="l">
              <a:spcBef>
                <a:spcPts val="0"/>
              </a:spcBef>
              <a:spcAft>
                <a:spcPts val="0"/>
              </a:spcAft>
              <a:buFont typeface="Symbol"/>
              <a:buChar char="-"/>
              <a:defRPr sz="1400">
                <a:solidFill>
                  <a:srgbClr val="333333"/>
                </a:solidFill>
                <a:latin typeface="Arial"/>
                <a:ea typeface="+mn-ea"/>
                <a:cs typeface="+mn-cs"/>
              </a:defRPr>
            </a:lvl4pPr>
            <a:lvl5pPr marL="2057400" indent="-228600" algn="l">
              <a:spcBef>
                <a:spcPts val="0"/>
              </a:spcBef>
              <a:spcAft>
                <a:spcPts val="0"/>
              </a:spcAft>
              <a:buFont typeface="Symbol"/>
              <a:buChar char="-"/>
              <a:defRPr sz="1400">
                <a:solidFill>
                  <a:srgbClr val="333333"/>
                </a:solidFill>
                <a:latin typeface="Arial"/>
                <a:ea typeface="+mn-ea"/>
                <a:cs typeface="+mn-cs"/>
              </a:defRPr>
            </a:lvl5pPr>
            <a:lvl6pPr marL="2514599" indent="-228600" algn="l" defTabSz="914400">
              <a:spcBef>
                <a:spcPts val="0"/>
              </a:spcBef>
              <a:buFont typeface="Arial"/>
              <a:buChar char="•"/>
              <a:defRPr sz="2000">
                <a:solidFill>
                  <a:schemeClr val="tx1"/>
                </a:solidFill>
                <a:latin typeface="+mn-lt"/>
                <a:ea typeface="+mn-ea"/>
                <a:cs typeface="+mn-cs"/>
              </a:defRPr>
            </a:lvl6pPr>
            <a:lvl7pPr marL="2971800" indent="-228600" algn="l" defTabSz="914400">
              <a:spcBef>
                <a:spcPts val="0"/>
              </a:spcBef>
              <a:buFont typeface="Arial"/>
              <a:buChar char="•"/>
              <a:defRPr sz="2000">
                <a:solidFill>
                  <a:schemeClr val="tx1"/>
                </a:solidFill>
                <a:latin typeface="+mn-lt"/>
                <a:ea typeface="+mn-ea"/>
                <a:cs typeface="+mn-cs"/>
              </a:defRPr>
            </a:lvl7pPr>
            <a:lvl8pPr marL="3429000" indent="-228600" algn="l" defTabSz="914400">
              <a:spcBef>
                <a:spcPts val="0"/>
              </a:spcBef>
              <a:buFont typeface="Arial"/>
              <a:buChar char="•"/>
              <a:defRPr sz="2000">
                <a:solidFill>
                  <a:schemeClr val="tx1"/>
                </a:solidFill>
                <a:latin typeface="+mn-lt"/>
                <a:ea typeface="+mn-ea"/>
                <a:cs typeface="+mn-cs"/>
              </a:defRPr>
            </a:lvl8pPr>
            <a:lvl9pPr marL="3886200" indent="-228600" algn="l" defTabSz="914400">
              <a:spcBef>
                <a:spcPts val="0"/>
              </a:spcBef>
              <a:buFont typeface="Arial"/>
              <a:buChar char="•"/>
              <a:defRPr sz="2000">
                <a:solidFill>
                  <a:schemeClr val="tx1"/>
                </a:solidFill>
                <a:latin typeface="+mn-lt"/>
                <a:ea typeface="+mn-ea"/>
                <a:cs typeface="+mn-cs"/>
              </a:defRPr>
            </a:lvl9pPr>
          </a:lstStyle>
          <a:p>
            <a:pPr>
              <a:defRPr/>
            </a:pPr>
            <a:r>
              <a:rPr lang="de-DE"/>
              <a:t>Jahresdurchschnittstemperatur in Deutschland von 1881-2019</a:t>
            </a:r>
            <a:endParaRPr/>
          </a:p>
          <a:p>
            <a:pPr>
              <a:defRPr/>
            </a:pPr>
            <a:r>
              <a:rPr lang="de-DE"/>
              <a:t>Die Farbskala geht von 6,6° (dunkelblau) bis 10,3° (dunkelrot)</a:t>
            </a:r>
            <a:endParaRPr/>
          </a:p>
        </p:txBody>
      </p:sp>
      <p:sp>
        <p:nvSpPr>
          <p:cNvPr id="37706452" name="Rectangle 11"/>
          <p:cNvSpPr>
            <a:spLocks noChangeArrowheads="1"/>
          </p:cNvSpPr>
          <p:nvPr/>
        </p:nvSpPr>
        <p:spPr bwMode="auto">
          <a:xfrm>
            <a:off x="0" y="6574512"/>
            <a:ext cx="10949851" cy="239658"/>
          </a:xfrm>
          <a:prstGeom prst="rect">
            <a:avLst/>
          </a:prstGeom>
          <a:noFill/>
          <a:ln>
            <a:noFill/>
          </a:ln>
        </p:spPr>
        <p:txBody>
          <a:bodyPr lIns="87225" tIns="43611" rIns="87225" bIns="43611" anchor="b">
            <a:spAutoFit/>
          </a:bodyPr>
          <a:lstStyle>
            <a:lvl1pPr defTabSz="873124">
              <a:defRPr>
                <a:solidFill>
                  <a:schemeClr val="tx1"/>
                </a:solidFill>
                <a:latin typeface="Calibri"/>
                <a:cs typeface="Arial"/>
              </a:defRPr>
            </a:lvl1pPr>
            <a:lvl2pPr marL="742950" indent="-285750" defTabSz="873124">
              <a:defRPr>
                <a:solidFill>
                  <a:schemeClr val="tx1"/>
                </a:solidFill>
                <a:latin typeface="Calibri"/>
                <a:cs typeface="Arial"/>
              </a:defRPr>
            </a:lvl2pPr>
            <a:lvl3pPr marL="1143000" indent="-228600" defTabSz="873124">
              <a:defRPr>
                <a:solidFill>
                  <a:schemeClr val="tx1"/>
                </a:solidFill>
                <a:latin typeface="Calibri"/>
                <a:cs typeface="Arial"/>
              </a:defRPr>
            </a:lvl3pPr>
            <a:lvl4pPr marL="1600200" indent="-228600" defTabSz="873124">
              <a:defRPr>
                <a:solidFill>
                  <a:schemeClr val="tx1"/>
                </a:solidFill>
                <a:latin typeface="Calibri"/>
                <a:cs typeface="Arial"/>
              </a:defRPr>
            </a:lvl4pPr>
            <a:lvl5pPr marL="2057400" indent="-228600" defTabSz="873124">
              <a:defRPr>
                <a:solidFill>
                  <a:schemeClr val="tx1"/>
                </a:solidFill>
                <a:latin typeface="Calibri"/>
                <a:cs typeface="Arial"/>
              </a:defRPr>
            </a:lvl5pPr>
            <a:lvl6pPr marL="2514599" indent="-228600" defTabSz="873124">
              <a:spcBef>
                <a:spcPts val="0"/>
              </a:spcBef>
              <a:spcAft>
                <a:spcPts val="0"/>
              </a:spcAft>
              <a:defRPr>
                <a:solidFill>
                  <a:schemeClr val="tx1"/>
                </a:solidFill>
                <a:latin typeface="Calibri"/>
                <a:cs typeface="Arial"/>
              </a:defRPr>
            </a:lvl6pPr>
            <a:lvl7pPr marL="2971800" indent="-228600" defTabSz="873124">
              <a:spcBef>
                <a:spcPts val="0"/>
              </a:spcBef>
              <a:spcAft>
                <a:spcPts val="0"/>
              </a:spcAft>
              <a:defRPr>
                <a:solidFill>
                  <a:schemeClr val="tx1"/>
                </a:solidFill>
                <a:latin typeface="Calibri"/>
                <a:cs typeface="Arial"/>
              </a:defRPr>
            </a:lvl7pPr>
            <a:lvl8pPr marL="3429000" indent="-228600" defTabSz="873124">
              <a:spcBef>
                <a:spcPts val="0"/>
              </a:spcBef>
              <a:spcAft>
                <a:spcPts val="0"/>
              </a:spcAft>
              <a:defRPr>
                <a:solidFill>
                  <a:schemeClr val="tx1"/>
                </a:solidFill>
                <a:latin typeface="Calibri"/>
                <a:cs typeface="Arial"/>
              </a:defRPr>
            </a:lvl8pPr>
            <a:lvl9pPr marL="3886200" indent="-228600" defTabSz="873124">
              <a:spcBef>
                <a:spcPts val="0"/>
              </a:spcBef>
              <a:spcAft>
                <a:spcPts val="0"/>
              </a:spcAft>
              <a:defRPr>
                <a:solidFill>
                  <a:schemeClr val="tx1"/>
                </a:solidFill>
                <a:latin typeface="Calibri"/>
                <a:cs typeface="Arial"/>
              </a:defRPr>
            </a:lvl9pPr>
          </a:lstStyle>
          <a:p>
            <a:pPr>
              <a:defRPr/>
            </a:pPr>
            <a:r>
              <a:rPr lang="de-DE" sz="1000" b="0" i="1" u="none" strike="noStrike" cap="none" spc="0">
                <a:solidFill>
                  <a:srgbClr val="5F5F5F"/>
                </a:solidFill>
                <a:latin typeface="Arial"/>
                <a:ea typeface="Arial"/>
                <a:cs typeface="Arial"/>
              </a:rPr>
              <a:t>Quelle: CC BY 4.0 Ed Hawkins (University of Reading) https://showyourstripes.info/</a:t>
            </a:r>
            <a:r>
              <a:rPr lang="de-DE" sz="1000" i="1">
                <a:solidFill>
                  <a:srgbClr val="5F5F5F"/>
                </a:solidFill>
                <a:latin typeface="Arial"/>
              </a:rPr>
              <a:t> </a:t>
            </a:r>
            <a:endParaRPr/>
          </a:p>
        </p:txBody>
      </p:sp>
      <p:pic>
        <p:nvPicPr>
          <p:cNvPr id="2092352676" name="Grafik 2092352675"/>
          <p:cNvPicPr>
            <a:picLocks noChangeAspect="1"/>
          </p:cNvPicPr>
          <p:nvPr/>
        </p:nvPicPr>
        <p:blipFill>
          <a:blip r:embed="rId2"/>
          <a:srcRect t="17782" b="46130"/>
          <a:stretch/>
        </p:blipFill>
        <p:spPr bwMode="auto">
          <a:xfrm>
            <a:off x="0" y="1788450"/>
            <a:ext cx="12191999" cy="438519"/>
          </a:xfrm>
          <a:prstGeom prst="rect">
            <a:avLst/>
          </a:prstGeom>
        </p:spPr>
      </p:pic>
      <p:sp>
        <p:nvSpPr>
          <p:cNvPr id="560240907" name="Slide Number Placeholder 5"/>
          <p:cNvSpPr>
            <a:spLocks noGrp="1"/>
          </p:cNvSpPr>
          <p:nvPr>
            <p:ph type="sldNum" sz="quarter" idx="12"/>
          </p:nvPr>
        </p:nvSpPr>
        <p:spPr bwMode="auto"/>
        <p:txBody>
          <a:bodyPr/>
          <a:lstStyle/>
          <a:p>
            <a:pPr>
              <a:defRPr/>
            </a:pPr>
            <a:fld id="{D892C047-A5CD-6127-4437-E96F60724B94}" type="slidenum">
              <a:rPr lang="de-DE"/>
              <a:t>17</a:t>
            </a:fld>
            <a:endParaRPr lang="de-DE"/>
          </a:p>
        </p:txBody>
      </p:sp>
      <p:sp>
        <p:nvSpPr>
          <p:cNvPr id="402628549" name="Inhaltsplatzhalter 2"/>
          <p:cNvSpPr/>
          <p:nvPr/>
        </p:nvSpPr>
        <p:spPr bwMode="auto">
          <a:xfrm>
            <a:off x="762767" y="3695097"/>
            <a:ext cx="10972800" cy="1388142"/>
          </a:xfrm>
          <a:prstGeom prst="rect">
            <a:avLst/>
          </a:prstGeom>
          <a:noFill/>
          <a:ln>
            <a:noFill/>
          </a:ln>
        </p:spPr>
        <p:txBody>
          <a:bodyPr vert="horz" wrap="square" lIns="91440" tIns="45720" rIns="91440" bIns="45720" numCol="1" anchor="t" anchorCtr="0" compatLnSpc="1">
            <a:prstTxWarp prst="textNoShape">
              <a:avLst/>
            </a:prstTxWarp>
          </a:bodyPr>
          <a:lstStyle>
            <a:lvl1pPr marL="342900" indent="-342900" algn="l">
              <a:spcBef>
                <a:spcPts val="0"/>
              </a:spcBef>
              <a:spcAft>
                <a:spcPts val="0"/>
              </a:spcAft>
              <a:buFont typeface="Arial Narrow"/>
              <a:buChar char="»"/>
              <a:defRPr sz="1600">
                <a:solidFill>
                  <a:srgbClr val="333333"/>
                </a:solidFill>
                <a:latin typeface="Arial"/>
                <a:ea typeface="+mn-ea"/>
                <a:cs typeface="+mn-cs"/>
              </a:defRPr>
            </a:lvl1pPr>
            <a:lvl2pPr marL="742950" indent="-285750" algn="l">
              <a:spcBef>
                <a:spcPts val="0"/>
              </a:spcBef>
              <a:spcAft>
                <a:spcPts val="0"/>
              </a:spcAft>
              <a:buFont typeface="Symbol"/>
              <a:buChar char="-"/>
              <a:defRPr sz="1400">
                <a:solidFill>
                  <a:srgbClr val="333333"/>
                </a:solidFill>
                <a:latin typeface="Arial"/>
                <a:ea typeface="+mn-ea"/>
                <a:cs typeface="+mn-cs"/>
              </a:defRPr>
            </a:lvl2pPr>
            <a:lvl3pPr marL="1143000" indent="-228600" algn="l">
              <a:spcBef>
                <a:spcPts val="0"/>
              </a:spcBef>
              <a:spcAft>
                <a:spcPts val="0"/>
              </a:spcAft>
              <a:buFont typeface="Symbol"/>
              <a:buChar char="-"/>
              <a:defRPr sz="1400">
                <a:solidFill>
                  <a:srgbClr val="333333"/>
                </a:solidFill>
                <a:latin typeface="Arial"/>
                <a:ea typeface="+mn-ea"/>
                <a:cs typeface="+mn-cs"/>
              </a:defRPr>
            </a:lvl3pPr>
            <a:lvl4pPr marL="1600200" indent="-228600" algn="l">
              <a:spcBef>
                <a:spcPts val="0"/>
              </a:spcBef>
              <a:spcAft>
                <a:spcPts val="0"/>
              </a:spcAft>
              <a:buFont typeface="Symbol"/>
              <a:buChar char="-"/>
              <a:defRPr sz="1400">
                <a:solidFill>
                  <a:srgbClr val="333333"/>
                </a:solidFill>
                <a:latin typeface="Arial"/>
                <a:ea typeface="+mn-ea"/>
                <a:cs typeface="+mn-cs"/>
              </a:defRPr>
            </a:lvl4pPr>
            <a:lvl5pPr marL="2057400" indent="-228600" algn="l">
              <a:spcBef>
                <a:spcPts val="0"/>
              </a:spcBef>
              <a:spcAft>
                <a:spcPts val="0"/>
              </a:spcAft>
              <a:buFont typeface="Symbol"/>
              <a:buChar char="-"/>
              <a:defRPr sz="1400">
                <a:solidFill>
                  <a:srgbClr val="333333"/>
                </a:solidFill>
                <a:latin typeface="Arial"/>
                <a:ea typeface="+mn-ea"/>
                <a:cs typeface="+mn-cs"/>
              </a:defRPr>
            </a:lvl5pPr>
            <a:lvl6pPr marL="2514599" indent="-228600" algn="l" defTabSz="914400">
              <a:spcBef>
                <a:spcPts val="0"/>
              </a:spcBef>
              <a:buFont typeface="Arial"/>
              <a:buChar char="•"/>
              <a:defRPr sz="2000">
                <a:solidFill>
                  <a:schemeClr val="tx1"/>
                </a:solidFill>
                <a:latin typeface="+mn-lt"/>
                <a:ea typeface="+mn-ea"/>
                <a:cs typeface="+mn-cs"/>
              </a:defRPr>
            </a:lvl6pPr>
            <a:lvl7pPr marL="2971800" indent="-228600" algn="l" defTabSz="914400">
              <a:spcBef>
                <a:spcPts val="0"/>
              </a:spcBef>
              <a:buFont typeface="Arial"/>
              <a:buChar char="•"/>
              <a:defRPr sz="2000">
                <a:solidFill>
                  <a:schemeClr val="tx1"/>
                </a:solidFill>
                <a:latin typeface="+mn-lt"/>
                <a:ea typeface="+mn-ea"/>
                <a:cs typeface="+mn-cs"/>
              </a:defRPr>
            </a:lvl7pPr>
            <a:lvl8pPr marL="3429000" indent="-228600" algn="l" defTabSz="914400">
              <a:spcBef>
                <a:spcPts val="0"/>
              </a:spcBef>
              <a:buFont typeface="Arial"/>
              <a:buChar char="•"/>
              <a:defRPr sz="2000">
                <a:solidFill>
                  <a:schemeClr val="tx1"/>
                </a:solidFill>
                <a:latin typeface="+mn-lt"/>
                <a:ea typeface="+mn-ea"/>
                <a:cs typeface="+mn-cs"/>
              </a:defRPr>
            </a:lvl8pPr>
            <a:lvl9pPr marL="3886200" indent="-228600" algn="l" defTabSz="914400">
              <a:spcBef>
                <a:spcPts val="0"/>
              </a:spcBef>
              <a:buFont typeface="Arial"/>
              <a:buChar char="•"/>
              <a:defRPr sz="2000">
                <a:solidFill>
                  <a:schemeClr val="tx1"/>
                </a:solidFill>
                <a:latin typeface="+mn-lt"/>
                <a:ea typeface="+mn-ea"/>
                <a:cs typeface="+mn-cs"/>
              </a:defRPr>
            </a:lvl9pPr>
          </a:lstStyle>
          <a:p>
            <a:pPr>
              <a:defRPr/>
            </a:pPr>
            <a:r>
              <a:rPr lang="de-DE"/>
              <a:t>Heatstripes: Visualisierung des Erhitzungsprozesses, „erfunden“ von Ed Hawkins</a:t>
            </a:r>
            <a:endParaRPr/>
          </a:p>
          <a:p>
            <a:pPr>
              <a:defRPr/>
            </a:pPr>
            <a:r>
              <a:rPr lang="de-DE"/>
              <a:t>Die Heatstripes zeigen für verschiedene Orte der Erde den selben Erhitzungstrend</a:t>
            </a:r>
            <a:endParaRPr/>
          </a:p>
          <a:p>
            <a:pPr>
              <a:defRPr/>
            </a:pPr>
            <a:r>
              <a:rPr lang="de-DE"/>
              <a:t>Hier </a:t>
            </a:r>
            <a:r>
              <a:rPr lang="de-DE" sz="1600" b="0" i="0" u="sng" strike="noStrike" cap="none" spc="0">
                <a:latin typeface="Arial"/>
                <a:ea typeface="Arial"/>
                <a:cs typeface="Arial"/>
                <a:hlinkClick r:id="rId3" tooltip="https://showyourstripes.info/"/>
              </a:rPr>
              <a:t>https://showyourstripes.info/</a:t>
            </a:r>
            <a:r>
              <a:rPr lang="de-DE" sz="1600" b="0" i="0" u="none" strike="noStrike" cap="none" spc="0">
                <a:solidFill>
                  <a:srgbClr val="333333"/>
                </a:solidFill>
                <a:latin typeface="Arial"/>
                <a:ea typeface="Arial"/>
                <a:cs typeface="Arial"/>
              </a:rPr>
              <a:t> können Heatstripes für</a:t>
            </a:r>
            <a:r>
              <a:rPr lang="de-DE"/>
              <a:t> verschiedene Weltregionen erstellt werden</a:t>
            </a:r>
            <a:endParaRPr/>
          </a:p>
        </p:txBody>
      </p:sp>
      <p:sp>
        <p:nvSpPr>
          <p:cNvPr id="1707039376" name="Rechteck 2"/>
          <p:cNvSpPr/>
          <p:nvPr/>
        </p:nvSpPr>
        <p:spPr bwMode="auto">
          <a:xfrm rot="16199932">
            <a:off x="-3162621" y="3145452"/>
            <a:ext cx="6861227" cy="570321"/>
          </a:xfrm>
          <a:prstGeom prst="rect">
            <a:avLst/>
          </a:prstGeom>
          <a:solidFill>
            <a:srgbClr val="00A7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2400" b="1"/>
              <a:t>Hintergrundinformation für Leiter:in</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normAutofit fontScale="90000"/>
          </a:bodyPr>
          <a:lstStyle/>
          <a:p>
            <a:pPr>
              <a:defRPr/>
            </a:pPr>
            <a:r>
              <a:rPr lang="de-DE"/>
              <a:t>Gemessener Temperaturanstieg</a:t>
            </a:r>
            <a:br>
              <a:rPr lang="de-DE"/>
            </a:br>
            <a:r>
              <a:rPr lang="de-DE" b="0"/>
              <a:t>(seit Beginn der Industrialisierung, 5-Jahres-Mittel)</a:t>
            </a:r>
            <a:endParaRPr/>
          </a:p>
        </p:txBody>
      </p:sp>
      <p:sp>
        <p:nvSpPr>
          <p:cNvPr id="8" name="Inhaltsplatzhalter 2"/>
          <p:cNvSpPr txBox="1"/>
          <p:nvPr/>
        </p:nvSpPr>
        <p:spPr bwMode="auto">
          <a:xfrm rot="-5400000">
            <a:off x="9138577" y="3817372"/>
            <a:ext cx="5619750" cy="461505"/>
          </a:xfrm>
          <a:prstGeom prst="rect">
            <a:avLst/>
          </a:prstGeom>
          <a:noFill/>
          <a:ln>
            <a:noFill/>
          </a:ln>
          <a:effectLst/>
        </p:spPr>
        <p:txBody>
          <a:bodyPr wrap="square" lIns="87225" tIns="43611" rIns="87225" bIns="43611" anchor="b">
            <a:noAutofit/>
          </a:bodyPr>
          <a:lstStyle>
            <a:lvl1pPr defTabSz="873125">
              <a:spcBef>
                <a:spcPts val="0"/>
              </a:spcBef>
              <a:buFont typeface="Arial Narrow"/>
              <a:buChar char="»"/>
              <a:defRPr sz="1600">
                <a:solidFill>
                  <a:srgbClr val="333333"/>
                </a:solidFill>
                <a:latin typeface="Arial"/>
              </a:defRPr>
            </a:lvl1pPr>
            <a:lvl2pPr marL="436563" indent="-285750" defTabSz="873125">
              <a:spcBef>
                <a:spcPts val="0"/>
              </a:spcBef>
              <a:buFont typeface="Symbol"/>
              <a:buChar char="-"/>
              <a:defRPr sz="1400">
                <a:solidFill>
                  <a:srgbClr val="333333"/>
                </a:solidFill>
                <a:latin typeface="Arial"/>
              </a:defRPr>
            </a:lvl2pPr>
            <a:lvl3pPr marL="873125" indent="-228600" defTabSz="873125">
              <a:spcBef>
                <a:spcPts val="0"/>
              </a:spcBef>
              <a:buFont typeface="Symbol"/>
              <a:buChar char="-"/>
              <a:defRPr sz="1400">
                <a:solidFill>
                  <a:srgbClr val="333333"/>
                </a:solidFill>
                <a:latin typeface="Arial"/>
              </a:defRPr>
            </a:lvl3pPr>
            <a:lvl4pPr marL="1309688" indent="-228600" defTabSz="873125">
              <a:spcBef>
                <a:spcPts val="0"/>
              </a:spcBef>
              <a:buFont typeface="Symbol"/>
              <a:buChar char="-"/>
              <a:defRPr sz="1400">
                <a:solidFill>
                  <a:srgbClr val="333333"/>
                </a:solidFill>
                <a:latin typeface="Arial"/>
              </a:defRPr>
            </a:lvl4pPr>
            <a:lvl5pPr marL="1744663" indent="-228600" defTabSz="873125">
              <a:spcBef>
                <a:spcPts val="0"/>
              </a:spcBef>
              <a:buFont typeface="Symbol"/>
              <a:buChar char="-"/>
              <a:defRPr sz="1400">
                <a:solidFill>
                  <a:srgbClr val="333333"/>
                </a:solidFill>
                <a:latin typeface="Arial"/>
              </a:defRPr>
            </a:lvl5pPr>
            <a:lvl6pPr marL="2201863" indent="-228600" defTabSz="873125">
              <a:spcBef>
                <a:spcPts val="0"/>
              </a:spcBef>
              <a:spcAft>
                <a:spcPts val="0"/>
              </a:spcAft>
              <a:buFont typeface="Symbol"/>
              <a:buChar char="-"/>
              <a:defRPr sz="1400">
                <a:solidFill>
                  <a:srgbClr val="333333"/>
                </a:solidFill>
                <a:latin typeface="Arial"/>
              </a:defRPr>
            </a:lvl6pPr>
            <a:lvl7pPr marL="2659063" indent="-228600" defTabSz="873125">
              <a:spcBef>
                <a:spcPts val="0"/>
              </a:spcBef>
              <a:spcAft>
                <a:spcPts val="0"/>
              </a:spcAft>
              <a:buFont typeface="Symbol"/>
              <a:buChar char="-"/>
              <a:defRPr sz="1400">
                <a:solidFill>
                  <a:srgbClr val="333333"/>
                </a:solidFill>
                <a:latin typeface="Arial"/>
              </a:defRPr>
            </a:lvl7pPr>
            <a:lvl8pPr marL="3116262" indent="-228600" defTabSz="873125">
              <a:spcBef>
                <a:spcPts val="0"/>
              </a:spcBef>
              <a:spcAft>
                <a:spcPts val="0"/>
              </a:spcAft>
              <a:buFont typeface="Symbol"/>
              <a:buChar char="-"/>
              <a:defRPr sz="1400">
                <a:solidFill>
                  <a:srgbClr val="333333"/>
                </a:solidFill>
                <a:latin typeface="Arial"/>
              </a:defRPr>
            </a:lvl8pPr>
            <a:lvl9pPr marL="3573463" indent="-228600" defTabSz="873125">
              <a:spcBef>
                <a:spcPts val="0"/>
              </a:spcBef>
              <a:spcAft>
                <a:spcPts val="0"/>
              </a:spcAft>
              <a:buFont typeface="Symbol"/>
              <a:buChar char="-"/>
              <a:defRPr sz="1400">
                <a:solidFill>
                  <a:srgbClr val="333333"/>
                </a:solidFill>
                <a:latin typeface="Arial"/>
              </a:defRPr>
            </a:lvl9pPr>
          </a:lstStyle>
          <a:p>
            <a:pPr>
              <a:spcBef>
                <a:spcPts val="0"/>
              </a:spcBef>
              <a:spcAft>
                <a:spcPts val="0"/>
              </a:spcAft>
              <a:buNone/>
              <a:defRPr/>
            </a:pPr>
            <a:r>
              <a:rPr lang="de-DE" sz="900" i="1">
                <a:solidFill>
                  <a:schemeClr val="tx1">
                    <a:lumMod val="50000"/>
                    <a:lumOff val="50000"/>
                  </a:schemeClr>
                </a:solidFill>
                <a:cs typeface="Arial"/>
              </a:rPr>
              <a:t>Quelle: https://de.wikipedia.org/wiki/Globale_Erw%C3%A4rmung#/media/Datei:Global_Temperature_Anomaly.svg </a:t>
            </a:r>
            <a:br>
              <a:rPr lang="de-DE" sz="900" i="1">
                <a:solidFill>
                  <a:schemeClr val="tx1">
                    <a:lumMod val="50000"/>
                    <a:lumOff val="50000"/>
                  </a:schemeClr>
                </a:solidFill>
                <a:cs typeface="Arial"/>
              </a:rPr>
            </a:br>
            <a:r>
              <a:rPr lang="de-DE" sz="900" i="1">
                <a:solidFill>
                  <a:schemeClr val="tx1">
                    <a:lumMod val="50000"/>
                    <a:lumOff val="50000"/>
                  </a:schemeClr>
                </a:solidFill>
                <a:cs typeface="Arial"/>
              </a:rPr>
              <a:t>Data: </a:t>
            </a:r>
            <a:r>
              <a:rPr lang="en-US" sz="900" i="1" u="sng">
                <a:solidFill>
                  <a:schemeClr val="tx1">
                    <a:lumMod val="50000"/>
                    <a:lumOff val="50000"/>
                  </a:schemeClr>
                </a:solidFill>
                <a:hlinkClick r:id="rId2" tooltip="w:Goddard Institute for Space Studies"/>
              </a:rPr>
              <a:t>Goddard Institute for Space Studies</a:t>
            </a:r>
            <a:r>
              <a:rPr lang="en-US" sz="900" i="1">
                <a:solidFill>
                  <a:schemeClr val="tx1">
                    <a:lumMod val="50000"/>
                    <a:lumOff val="50000"/>
                  </a:schemeClr>
                </a:solidFill>
              </a:rPr>
              <a:t> - </a:t>
            </a:r>
            <a:r>
              <a:rPr lang="en-US" sz="900" i="1" u="sng">
                <a:solidFill>
                  <a:schemeClr val="tx1">
                    <a:lumMod val="50000"/>
                    <a:lumOff val="50000"/>
                  </a:schemeClr>
                </a:solidFill>
                <a:hlinkClick r:id="rId3" tooltip="http://data.giss.nasa.gov/gistemp/graphs/"/>
              </a:rPr>
              <a:t>http://data.giss.nasa.gov/gistemp/graphs/</a:t>
            </a:r>
            <a:br>
              <a:rPr sz="900">
                <a:solidFill>
                  <a:schemeClr val="tx1">
                    <a:lumMod val="50000"/>
                    <a:lumOff val="50000"/>
                  </a:schemeClr>
                </a:solidFill>
              </a:rPr>
            </a:br>
            <a:r>
              <a:rPr lang="de-DE" sz="900" b="0" i="0" u="none" strike="noStrike" cap="none" spc="0">
                <a:solidFill>
                  <a:schemeClr val="tx1">
                    <a:lumMod val="50000"/>
                    <a:lumOff val="50000"/>
                  </a:schemeClr>
                </a:solidFill>
                <a:latin typeface="Calibri"/>
                <a:ea typeface="Calibri"/>
                <a:cs typeface="Calibri"/>
              </a:rPr>
              <a:t>https://public.wmo.int/en/media/press-release/climate-change-and-impacts-accelerate</a:t>
            </a:r>
            <a:endParaRPr sz="900" i="1">
              <a:solidFill>
                <a:schemeClr val="tx1">
                  <a:lumMod val="50000"/>
                  <a:lumOff val="50000"/>
                </a:schemeClr>
              </a:solidFill>
              <a:cs typeface="Arial"/>
            </a:endParaRPr>
          </a:p>
        </p:txBody>
      </p:sp>
      <p:sp>
        <p:nvSpPr>
          <p:cNvPr id="9" name="Textfeld 8"/>
          <p:cNvSpPr txBox="1"/>
          <p:nvPr/>
        </p:nvSpPr>
        <p:spPr bwMode="auto">
          <a:xfrm>
            <a:off x="2469616" y="5816337"/>
            <a:ext cx="6140982" cy="640115"/>
          </a:xfrm>
          <a:prstGeom prst="rect">
            <a:avLst/>
          </a:prstGeom>
          <a:noFill/>
        </p:spPr>
        <p:txBody>
          <a:bodyPr wrap="square" rtlCol="0">
            <a:spAutoFit/>
          </a:bodyPr>
          <a:lstStyle/>
          <a:p>
            <a:pPr>
              <a:defRPr/>
            </a:pPr>
            <a:r>
              <a:rPr lang="de-DE" b="1">
                <a:solidFill>
                  <a:srgbClr val="00A79F"/>
                </a:solidFill>
              </a:rPr>
              <a:t>Weltklimarat IPCC 2021: bereits 1,1 °C Erwärmung erreicht gegenüber dem vorindustriellen Zeitalter.</a:t>
            </a:r>
            <a:endParaRPr lang="de-DE" sz="2000">
              <a:solidFill>
                <a:srgbClr val="00A79F"/>
              </a:solidFill>
            </a:endParaRPr>
          </a:p>
        </p:txBody>
      </p:sp>
      <p:pic>
        <p:nvPicPr>
          <p:cNvPr id="3" name="Grafik 2"/>
          <p:cNvPicPr>
            <a:picLocks noChangeAspect="1"/>
          </p:cNvPicPr>
          <p:nvPr/>
        </p:nvPicPr>
        <p:blipFill>
          <a:blip r:embed="rId4"/>
          <a:srcRect l="7511" t="14729"/>
          <a:stretch/>
        </p:blipFill>
        <p:spPr bwMode="auto">
          <a:xfrm>
            <a:off x="2154936" y="1673351"/>
            <a:ext cx="5916168" cy="3873030"/>
          </a:xfrm>
          <a:prstGeom prst="rect">
            <a:avLst/>
          </a:prstGeom>
        </p:spPr>
      </p:pic>
      <p:sp>
        <p:nvSpPr>
          <p:cNvPr id="610989546" name="Slide Number Placeholder 5"/>
          <p:cNvSpPr>
            <a:spLocks noGrp="1"/>
          </p:cNvSpPr>
          <p:nvPr>
            <p:ph type="sldNum" sz="quarter" idx="12"/>
          </p:nvPr>
        </p:nvSpPr>
        <p:spPr bwMode="auto"/>
        <p:txBody>
          <a:bodyPr/>
          <a:lstStyle/>
          <a:p>
            <a:pPr>
              <a:defRPr/>
            </a:pPr>
            <a:fld id="{BF85A6BB-380F-C0F0-EF3D-DDD7EAD97FD1}" type="slidenum">
              <a:rPr lang="de-DE"/>
              <a:t>18</a:t>
            </a:fld>
            <a:endParaRPr lang="de-DE"/>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solidFill>
                  <a:schemeClr val="tx1">
                    <a:lumMod val="50000"/>
                    <a:lumOff val="50000"/>
                  </a:schemeClr>
                </a:solidFill>
              </a:rPr>
              <a:t>Bezug auf Quizfrage 2 nach Temperaturanstieg</a:t>
            </a:r>
            <a:endParaRPr/>
          </a:p>
        </p:txBody>
      </p:sp>
      <p:sp>
        <p:nvSpPr>
          <p:cNvPr id="3" name="Inhaltsplatzhalter 2"/>
          <p:cNvSpPr>
            <a:spLocks noGrp="1"/>
          </p:cNvSpPr>
          <p:nvPr>
            <p:ph idx="1"/>
          </p:nvPr>
        </p:nvSpPr>
        <p:spPr bwMode="auto">
          <a:xfrm>
            <a:off x="6936149" y="1825624"/>
            <a:ext cx="4417650" cy="4351338"/>
          </a:xfrm>
        </p:spPr>
        <p:txBody>
          <a:bodyPr>
            <a:normAutofit/>
          </a:bodyPr>
          <a:lstStyle/>
          <a:p>
            <a:pPr>
              <a:defRPr/>
            </a:pPr>
            <a:r>
              <a:rPr lang="de-DE"/>
              <a:t>Antwortmöglichkeiten Online-Quiz:</a:t>
            </a:r>
            <a:endParaRPr/>
          </a:p>
          <a:p>
            <a:pPr lvl="1">
              <a:defRPr/>
            </a:pPr>
            <a:r>
              <a:rPr lang="de-DE"/>
              <a:t>0,1°, 0,5°, 1,1°, 2°</a:t>
            </a:r>
            <a:endParaRPr/>
          </a:p>
          <a:p>
            <a:pPr>
              <a:defRPr/>
            </a:pPr>
            <a:r>
              <a:rPr lang="de-DE"/>
              <a:t>Richtig ist: </a:t>
            </a:r>
            <a:r>
              <a:rPr lang="de-DE" b="1"/>
              <a:t>bisheriger Temperaturanstieg ca. 1,1°C</a:t>
            </a:r>
            <a:endParaRPr/>
          </a:p>
          <a:p>
            <a:pPr>
              <a:defRPr/>
            </a:pPr>
            <a:r>
              <a:rPr lang="de-DE"/>
              <a:t>Dieser Wert ist ein globaler Mittelwert – in einzelnen Regionen kann der Anstieg auch höher (oder niedriger) sein. (grundsätzlich: über Landflächen mehr Erwärmung als über dem Meer)</a:t>
            </a:r>
            <a:endParaRPr/>
          </a:p>
          <a:p>
            <a:pPr>
              <a:defRPr/>
            </a:pPr>
            <a:r>
              <a:rPr lang="de-DE"/>
              <a:t>So liegt der Temperaturanstieg für Deutschland bei ca. 2°</a:t>
            </a:r>
            <a:endParaRPr/>
          </a:p>
          <a:p>
            <a:pPr marL="0" indent="0">
              <a:buNone/>
              <a:defRPr/>
            </a:pPr>
            <a:endParaRPr lang="de-DE"/>
          </a:p>
        </p:txBody>
      </p:sp>
      <p:sp>
        <p:nvSpPr>
          <p:cNvPr id="4" name="Foliennummernplatzhalter 3"/>
          <p:cNvSpPr>
            <a:spLocks noGrp="1"/>
          </p:cNvSpPr>
          <p:nvPr>
            <p:ph type="sldNum" sz="quarter" idx="12"/>
          </p:nvPr>
        </p:nvSpPr>
        <p:spPr bwMode="auto"/>
        <p:txBody>
          <a:bodyPr/>
          <a:lstStyle/>
          <a:p>
            <a:pPr>
              <a:defRPr/>
            </a:pPr>
            <a:fld id="{D88A27B9-E5C3-4CE9-BFEB-01015DEB140B}" type="slidenum">
              <a:rPr lang="de-DE"/>
              <a:t>19</a:t>
            </a:fld>
            <a:endParaRPr lang="de-DE"/>
          </a:p>
        </p:txBody>
      </p:sp>
      <p:pic>
        <p:nvPicPr>
          <p:cNvPr id="6" name="Inhaltsplatzhalter 4" descr="Ein Bild, das Text, Karte enthält.&#10;&#10;Automatisch generierte Beschreibung"/>
          <p:cNvPicPr>
            <a:picLocks noChangeAspect="1"/>
          </p:cNvPicPr>
          <p:nvPr/>
        </p:nvPicPr>
        <p:blipFill>
          <a:blip r:embed="rId2"/>
          <a:stretch/>
        </p:blipFill>
        <p:spPr bwMode="auto">
          <a:xfrm>
            <a:off x="1198093" y="1960626"/>
            <a:ext cx="5140984" cy="3490246"/>
          </a:xfrm>
          <a:prstGeom prst="rect">
            <a:avLst/>
          </a:prstGeom>
        </p:spPr>
      </p:pic>
      <p:sp>
        <p:nvSpPr>
          <p:cNvPr id="1880549665" name="Rechteck 2"/>
          <p:cNvSpPr/>
          <p:nvPr/>
        </p:nvSpPr>
        <p:spPr bwMode="auto">
          <a:xfrm rot="16199932">
            <a:off x="-3162621" y="3145452"/>
            <a:ext cx="6861227" cy="570321"/>
          </a:xfrm>
          <a:prstGeom prst="rect">
            <a:avLst/>
          </a:prstGeom>
          <a:solidFill>
            <a:srgbClr val="00A7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2400" b="1"/>
              <a:t>Hintergrundinformation für Leiter:in</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Titel 1"/>
          <p:cNvSpPr>
            <a:spLocks noGrp="1"/>
          </p:cNvSpPr>
          <p:nvPr>
            <p:ph type="ctrTitle"/>
          </p:nvPr>
        </p:nvSpPr>
        <p:spPr bwMode="auto">
          <a:xfrm>
            <a:off x="1524000" y="4320284"/>
            <a:ext cx="9144000" cy="910316"/>
          </a:xfrm>
        </p:spPr>
        <p:txBody>
          <a:bodyPr>
            <a:normAutofit fontScale="90000"/>
          </a:bodyPr>
          <a:lstStyle/>
          <a:p>
            <a:pPr>
              <a:defRPr/>
            </a:pPr>
            <a:br>
              <a:rPr lang="de-DE" sz="3600">
                <a:latin typeface="Arial"/>
              </a:rPr>
            </a:br>
            <a:r>
              <a:rPr lang="de-DE" sz="2700" b="0"/>
              <a:t>Wissensbasierte Veränderungsexperimente</a:t>
            </a:r>
            <a:br>
              <a:rPr lang="de-DE" sz="2700" b="0"/>
            </a:br>
            <a:r>
              <a:rPr lang="de-DE" sz="2700" b="0"/>
              <a:t>für Klimaschutz im Alltag</a:t>
            </a:r>
            <a:endParaRPr/>
          </a:p>
        </p:txBody>
      </p:sp>
      <p:pic>
        <p:nvPicPr>
          <p:cNvPr id="3" name="Grafik 2"/>
          <p:cNvPicPr>
            <a:picLocks noChangeAspect="1"/>
          </p:cNvPicPr>
          <p:nvPr/>
        </p:nvPicPr>
        <p:blipFill>
          <a:blip r:embed="rId2"/>
          <a:stretch/>
        </p:blipFill>
        <p:spPr bwMode="auto">
          <a:xfrm>
            <a:off x="3501169" y="1815013"/>
            <a:ext cx="5133101" cy="2169148"/>
          </a:xfrm>
          <a:prstGeom prst="rect">
            <a:avLst/>
          </a:prstGeom>
        </p:spPr>
      </p:pic>
      <p:pic>
        <p:nvPicPr>
          <p:cNvPr id="1816595408" name="Grafik 1816595407"/>
          <p:cNvPicPr>
            <a:picLocks noChangeAspect="1"/>
          </p:cNvPicPr>
          <p:nvPr/>
        </p:nvPicPr>
        <p:blipFill>
          <a:blip r:embed="rId3"/>
          <a:stretch/>
        </p:blipFill>
        <p:spPr bwMode="auto">
          <a:xfrm>
            <a:off x="10658133" y="6191249"/>
            <a:ext cx="1317146" cy="464293"/>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Klimaveränderungen über die letzten 400.000 Jahre</a:t>
            </a:r>
            <a:endParaRPr/>
          </a:p>
        </p:txBody>
      </p:sp>
      <p:sp>
        <p:nvSpPr>
          <p:cNvPr id="10" name="Rectangle 10"/>
          <p:cNvSpPr>
            <a:spLocks noChangeArrowheads="1"/>
          </p:cNvSpPr>
          <p:nvPr/>
        </p:nvSpPr>
        <p:spPr bwMode="auto">
          <a:xfrm rot="-5400000">
            <a:off x="8873332" y="3534172"/>
            <a:ext cx="6392968" cy="254899"/>
          </a:xfrm>
          <a:prstGeom prst="rect">
            <a:avLst/>
          </a:prstGeom>
          <a:noFill/>
          <a:ln>
            <a:noFill/>
          </a:ln>
          <a:effectLst/>
        </p:spPr>
        <p:txBody>
          <a:bodyPr wrap="square" lIns="87226" tIns="43612" rIns="87226" bIns="43612" anchor="b">
            <a:spAutoFit/>
          </a:bodyPr>
          <a:lstStyle>
            <a:lvl1pPr defTabSz="873125">
              <a:spcBef>
                <a:spcPts val="0"/>
              </a:spcBef>
              <a:buFont typeface="Arial Narrow"/>
              <a:buChar char="»"/>
              <a:defRPr sz="1600">
                <a:solidFill>
                  <a:srgbClr val="333333"/>
                </a:solidFill>
                <a:latin typeface="Arial"/>
              </a:defRPr>
            </a:lvl1pPr>
            <a:lvl2pPr marL="436563" indent="-285750" defTabSz="873125">
              <a:spcBef>
                <a:spcPts val="0"/>
              </a:spcBef>
              <a:buFont typeface="Symbol"/>
              <a:buChar char="-"/>
              <a:defRPr sz="1400">
                <a:solidFill>
                  <a:srgbClr val="333333"/>
                </a:solidFill>
                <a:latin typeface="Arial"/>
              </a:defRPr>
            </a:lvl2pPr>
            <a:lvl3pPr marL="873125" indent="-228600" defTabSz="873125">
              <a:spcBef>
                <a:spcPts val="0"/>
              </a:spcBef>
              <a:buFont typeface="Symbol"/>
              <a:buChar char="-"/>
              <a:defRPr sz="1400">
                <a:solidFill>
                  <a:srgbClr val="333333"/>
                </a:solidFill>
                <a:latin typeface="Arial"/>
              </a:defRPr>
            </a:lvl3pPr>
            <a:lvl4pPr marL="1309688" indent="-228600" defTabSz="873125">
              <a:spcBef>
                <a:spcPts val="0"/>
              </a:spcBef>
              <a:buFont typeface="Symbol"/>
              <a:buChar char="-"/>
              <a:defRPr sz="1400">
                <a:solidFill>
                  <a:srgbClr val="333333"/>
                </a:solidFill>
                <a:latin typeface="Arial"/>
              </a:defRPr>
            </a:lvl4pPr>
            <a:lvl5pPr marL="1744663" indent="-228600" defTabSz="873125">
              <a:spcBef>
                <a:spcPts val="0"/>
              </a:spcBef>
              <a:buFont typeface="Symbol"/>
              <a:buChar char="-"/>
              <a:defRPr sz="1400">
                <a:solidFill>
                  <a:srgbClr val="333333"/>
                </a:solidFill>
                <a:latin typeface="Arial"/>
              </a:defRPr>
            </a:lvl5pPr>
            <a:lvl6pPr marL="2201863" indent="-228600" defTabSz="873125">
              <a:spcBef>
                <a:spcPts val="0"/>
              </a:spcBef>
              <a:spcAft>
                <a:spcPts val="0"/>
              </a:spcAft>
              <a:buFont typeface="Symbol"/>
              <a:buChar char="-"/>
              <a:defRPr sz="1400">
                <a:solidFill>
                  <a:srgbClr val="333333"/>
                </a:solidFill>
                <a:latin typeface="Arial"/>
              </a:defRPr>
            </a:lvl6pPr>
            <a:lvl7pPr marL="2659063" indent="-228600" defTabSz="873125">
              <a:spcBef>
                <a:spcPts val="0"/>
              </a:spcBef>
              <a:spcAft>
                <a:spcPts val="0"/>
              </a:spcAft>
              <a:buFont typeface="Symbol"/>
              <a:buChar char="-"/>
              <a:defRPr sz="1400">
                <a:solidFill>
                  <a:srgbClr val="333333"/>
                </a:solidFill>
                <a:latin typeface="Arial"/>
              </a:defRPr>
            </a:lvl7pPr>
            <a:lvl8pPr marL="3116262" indent="-228600" defTabSz="873125">
              <a:spcBef>
                <a:spcPts val="0"/>
              </a:spcBef>
              <a:spcAft>
                <a:spcPts val="0"/>
              </a:spcAft>
              <a:buFont typeface="Symbol"/>
              <a:buChar char="-"/>
              <a:defRPr sz="1400">
                <a:solidFill>
                  <a:srgbClr val="333333"/>
                </a:solidFill>
                <a:latin typeface="Arial"/>
              </a:defRPr>
            </a:lvl8pPr>
            <a:lvl9pPr marL="3573463" indent="-228600" defTabSz="873125">
              <a:spcBef>
                <a:spcPts val="0"/>
              </a:spcBef>
              <a:spcAft>
                <a:spcPts val="0"/>
              </a:spcAft>
              <a:buFont typeface="Symbol"/>
              <a:buChar char="-"/>
              <a:defRPr sz="1400">
                <a:solidFill>
                  <a:srgbClr val="333333"/>
                </a:solidFill>
                <a:latin typeface="Arial"/>
              </a:defRPr>
            </a:lvl9pPr>
          </a:lstStyle>
          <a:p>
            <a:pPr>
              <a:buNone/>
              <a:defRPr/>
            </a:pPr>
            <a:r>
              <a:rPr lang="de-DE" sz="1100" i="1">
                <a:solidFill>
                  <a:schemeClr val="bg1">
                    <a:lumMod val="75000"/>
                  </a:schemeClr>
                </a:solidFill>
              </a:rPr>
              <a:t>Grafik: eigen. Quelle: NASA o.J., https://climate.nasa.gov/vital-signs/carbon-dioxide/</a:t>
            </a:r>
            <a:endParaRPr sz="1800"/>
          </a:p>
        </p:txBody>
      </p:sp>
      <p:pic>
        <p:nvPicPr>
          <p:cNvPr id="3" name="Grafik 2"/>
          <p:cNvPicPr>
            <a:picLocks noChangeAspect="1"/>
          </p:cNvPicPr>
          <p:nvPr/>
        </p:nvPicPr>
        <p:blipFill>
          <a:blip r:embed="rId2"/>
          <a:stretch/>
        </p:blipFill>
        <p:spPr bwMode="auto">
          <a:xfrm>
            <a:off x="2057400" y="1762154"/>
            <a:ext cx="6593248" cy="4128166"/>
          </a:xfrm>
          <a:prstGeom prst="rect">
            <a:avLst/>
          </a:prstGeom>
        </p:spPr>
      </p:pic>
      <p:sp>
        <p:nvSpPr>
          <p:cNvPr id="4" name="Rechteck 3"/>
          <p:cNvSpPr/>
          <p:nvPr/>
        </p:nvSpPr>
        <p:spPr bwMode="auto">
          <a:xfrm>
            <a:off x="2743200" y="5892581"/>
            <a:ext cx="7887348" cy="640115"/>
          </a:xfrm>
          <a:prstGeom prst="rect">
            <a:avLst/>
          </a:prstGeom>
        </p:spPr>
        <p:txBody>
          <a:bodyPr wrap="square">
            <a:spAutoFit/>
          </a:bodyPr>
          <a:lstStyle/>
          <a:p>
            <a:pPr>
              <a:defRPr/>
            </a:pPr>
            <a:r>
              <a:rPr lang="de-DE" b="1">
                <a:solidFill>
                  <a:srgbClr val="00A79F"/>
                </a:solidFill>
              </a:rPr>
              <a:t>Gemessene Konzentration CO</a:t>
            </a:r>
            <a:r>
              <a:rPr lang="de-DE" b="1" baseline="-25000">
                <a:solidFill>
                  <a:srgbClr val="00A79F"/>
                </a:solidFill>
              </a:rPr>
              <a:t>2</a:t>
            </a:r>
            <a:r>
              <a:rPr lang="de-DE" b="1">
                <a:solidFill>
                  <a:srgbClr val="00A79F"/>
                </a:solidFill>
              </a:rPr>
              <a:t> in Mauna Loa Observatory, Hawaii</a:t>
            </a:r>
            <a:br>
              <a:rPr lang="de-DE" b="1">
                <a:solidFill>
                  <a:srgbClr val="00A79F"/>
                </a:solidFill>
              </a:rPr>
            </a:br>
            <a:r>
              <a:rPr lang="de-DE" b="1">
                <a:solidFill>
                  <a:srgbClr val="00A79F"/>
                </a:solidFill>
              </a:rPr>
              <a:t>August 2021: </a:t>
            </a:r>
            <a:r>
              <a:rPr lang="de-DE" b="1">
                <a:solidFill>
                  <a:srgbClr val="00A79F"/>
                </a:solidFill>
                <a:highlight>
                  <a:srgbClr val="FFFFFF"/>
                </a:highlight>
              </a:rPr>
              <a:t>416 ppm</a:t>
            </a:r>
            <a:endParaRPr lang="de-DE"/>
          </a:p>
        </p:txBody>
      </p:sp>
      <p:sp>
        <p:nvSpPr>
          <p:cNvPr id="985911758" name="Slide Number Placeholder 5"/>
          <p:cNvSpPr>
            <a:spLocks noGrp="1"/>
          </p:cNvSpPr>
          <p:nvPr>
            <p:ph type="sldNum" sz="quarter" idx="12"/>
          </p:nvPr>
        </p:nvSpPr>
        <p:spPr bwMode="auto"/>
        <p:txBody>
          <a:bodyPr/>
          <a:lstStyle/>
          <a:p>
            <a:pPr>
              <a:defRPr/>
            </a:pPr>
            <a:fld id="{ABB0C6D2-ABF2-D152-2B83-92633E1A1571}" type="slidenum">
              <a:rPr lang="de-DE"/>
              <a:t>20</a:t>
            </a:fld>
            <a:endParaRPr lang="de-DE"/>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normAutofit fontScale="90000"/>
          </a:bodyPr>
          <a:lstStyle/>
          <a:p>
            <a:pPr>
              <a:defRPr/>
            </a:pPr>
            <a:r>
              <a:rPr lang="de-DE">
                <a:solidFill>
                  <a:schemeClr val="tx1">
                    <a:lumMod val="50000"/>
                    <a:lumOff val="50000"/>
                  </a:schemeClr>
                </a:solidFill>
              </a:rPr>
              <a:t>Bezug zu Quizfrage 1 – CO2-Konzentration Atmosphäre und Quizfrage 3: Temperaturunterschied zwischen Eiszeit und heute</a:t>
            </a:r>
            <a:endParaRPr/>
          </a:p>
        </p:txBody>
      </p:sp>
      <p:sp>
        <p:nvSpPr>
          <p:cNvPr id="3" name="Inhaltsplatzhalter 2"/>
          <p:cNvSpPr>
            <a:spLocks noGrp="1"/>
          </p:cNvSpPr>
          <p:nvPr>
            <p:ph idx="1"/>
          </p:nvPr>
        </p:nvSpPr>
        <p:spPr bwMode="auto">
          <a:xfrm>
            <a:off x="838198" y="2057400"/>
            <a:ext cx="10515600" cy="4119562"/>
          </a:xfrm>
        </p:spPr>
        <p:txBody>
          <a:bodyPr vertOverflow="overflow" horzOverflow="clip" vert="horz" wrap="square" lIns="91440" tIns="45720" rIns="91440" bIns="45720" numCol="1" spcCol="0" rtlCol="0" fromWordArt="0" anchor="t" anchorCtr="0" forceAA="0" compatLnSpc="0">
            <a:normAutofit fontScale="85000" lnSpcReduction="13000"/>
          </a:bodyPr>
          <a:lstStyle/>
          <a:p>
            <a:pPr>
              <a:defRPr/>
            </a:pPr>
            <a:r>
              <a:rPr lang="de-DE"/>
              <a:t>Wieviel Prozent höher ist die CO2-Konzentration in der Atmosphäre heute ggü. vor der Industrialisierung (ca. 1890)?</a:t>
            </a:r>
            <a:br>
              <a:rPr lang="de-DE"/>
            </a:br>
            <a:r>
              <a:rPr lang="de-DE"/>
              <a:t>Antwortmöglichkeiten waren:</a:t>
            </a:r>
            <a:endParaRPr/>
          </a:p>
          <a:p>
            <a:pPr lvl="1">
              <a:defRPr/>
            </a:pPr>
            <a:r>
              <a:rPr lang="de-DE"/>
              <a:t>0,5%, 5%, 15%, 40%</a:t>
            </a:r>
            <a:endParaRPr/>
          </a:p>
          <a:p>
            <a:pPr>
              <a:buFontTx/>
              <a:buChar char="-"/>
              <a:defRPr/>
            </a:pPr>
            <a:r>
              <a:rPr lang="de-DE"/>
              <a:t>CO2-Konzentration vor Beginn der Industrialisierung: ca. 290ppm</a:t>
            </a:r>
            <a:endParaRPr/>
          </a:p>
          <a:p>
            <a:pPr>
              <a:buFontTx/>
              <a:buChar char="-"/>
              <a:defRPr/>
            </a:pPr>
            <a:r>
              <a:rPr lang="de-DE"/>
              <a:t>CO2-Konzentration heute: über 400 ppm</a:t>
            </a:r>
            <a:endParaRPr/>
          </a:p>
          <a:p>
            <a:pPr marL="0" indent="0">
              <a:buNone/>
              <a:defRPr/>
            </a:pPr>
            <a:r>
              <a:rPr lang="de-DE"/>
              <a:t>Entspricht ca. </a:t>
            </a:r>
            <a:r>
              <a:rPr lang="de-DE" b="1"/>
              <a:t>40% Anstieg</a:t>
            </a:r>
            <a:endParaRPr/>
          </a:p>
          <a:p>
            <a:pPr>
              <a:buFontTx/>
              <a:buChar char="-"/>
              <a:defRPr/>
            </a:pPr>
            <a:endParaRPr lang="de-DE"/>
          </a:p>
          <a:p>
            <a:pPr marL="0" indent="0">
              <a:buNone/>
              <a:defRPr/>
            </a:pPr>
            <a:r>
              <a:rPr lang="de-DE" b="1"/>
              <a:t>Vom Dozenten auf der Tonspur zu nennen: </a:t>
            </a:r>
            <a:endParaRPr/>
          </a:p>
          <a:p>
            <a:pPr>
              <a:buFontTx/>
              <a:buChar char="-"/>
              <a:defRPr/>
            </a:pPr>
            <a:r>
              <a:rPr lang="de-DE" b="1"/>
              <a:t>Temperaturunterschied zwischen letzter Eiszeit und heute </a:t>
            </a:r>
            <a:r>
              <a:rPr lang="de-DE"/>
              <a:t>(Antwortmöglichkeiten waren 4°, 8°, 15°, 22°):</a:t>
            </a:r>
            <a:br>
              <a:rPr lang="de-DE"/>
            </a:br>
            <a:r>
              <a:rPr lang="de-DE" b="1"/>
              <a:t>4° </a:t>
            </a:r>
            <a:r>
              <a:rPr lang="de-DE"/>
              <a:t>Temperaturunterschied bei uns, 8° in der Antarktis (Temperaturabweichungen sind an den Polen deutlich höher)</a:t>
            </a:r>
            <a:endParaRPr/>
          </a:p>
          <a:p>
            <a:pPr marL="0" indent="0">
              <a:buNone/>
              <a:defRPr/>
            </a:pPr>
            <a:r>
              <a:rPr lang="de-DE"/>
              <a:t>(Woher kommen Daten für die letzten hundertausende Jahre? Eisbohrkerne, Untersuchung der eingeschlossenen Luftbläschen)</a:t>
            </a:r>
            <a:endParaRPr/>
          </a:p>
        </p:txBody>
      </p:sp>
      <p:sp>
        <p:nvSpPr>
          <p:cNvPr id="4" name="Foliennummernplatzhalter 3"/>
          <p:cNvSpPr>
            <a:spLocks noGrp="1"/>
          </p:cNvSpPr>
          <p:nvPr>
            <p:ph type="sldNum" sz="quarter" idx="12"/>
          </p:nvPr>
        </p:nvSpPr>
        <p:spPr bwMode="auto"/>
        <p:txBody>
          <a:bodyPr/>
          <a:lstStyle/>
          <a:p>
            <a:pPr>
              <a:defRPr/>
            </a:pPr>
            <a:fld id="{D88A27B9-E5C3-4CE9-BFEB-01015DEB140B}" type="slidenum">
              <a:rPr lang="de-DE"/>
              <a:t>21</a:t>
            </a:fld>
            <a:endParaRPr lang="de-DE"/>
          </a:p>
        </p:txBody>
      </p:sp>
      <p:sp>
        <p:nvSpPr>
          <p:cNvPr id="1632033167" name="Rechteck 2"/>
          <p:cNvSpPr/>
          <p:nvPr/>
        </p:nvSpPr>
        <p:spPr bwMode="auto">
          <a:xfrm rot="16199932">
            <a:off x="-3162621" y="3145452"/>
            <a:ext cx="6861227" cy="570321"/>
          </a:xfrm>
          <a:prstGeom prst="rect">
            <a:avLst/>
          </a:prstGeom>
          <a:solidFill>
            <a:srgbClr val="00A7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2400" b="1"/>
              <a:t>Hintergrundinformation für Leiter:in</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78837397" name="Title 1"/>
          <p:cNvSpPr>
            <a:spLocks noGrp="1"/>
          </p:cNvSpPr>
          <p:nvPr>
            <p:ph type="title"/>
          </p:nvPr>
        </p:nvSpPr>
        <p:spPr bwMode="auto"/>
        <p:txBody>
          <a:bodyPr/>
          <a:lstStyle>
            <a:lvl1pPr>
              <a:defRPr b="1">
                <a:latin typeface="+mn-lt"/>
              </a:defRPr>
            </a:lvl1pPr>
          </a:lstStyle>
          <a:p>
            <a:pPr>
              <a:defRPr/>
            </a:pPr>
            <a:r>
              <a:t>Die Wissenschaft ist sich sehr sicher</a:t>
            </a:r>
          </a:p>
        </p:txBody>
      </p:sp>
      <p:sp>
        <p:nvSpPr>
          <p:cNvPr id="1083251348" name="Slide Number Placeholder 5"/>
          <p:cNvSpPr>
            <a:spLocks noGrp="1"/>
          </p:cNvSpPr>
          <p:nvPr>
            <p:ph type="sldNum" sz="quarter" idx="12"/>
          </p:nvPr>
        </p:nvSpPr>
        <p:spPr bwMode="auto"/>
        <p:txBody>
          <a:bodyPr/>
          <a:lstStyle/>
          <a:p>
            <a:pPr>
              <a:defRPr/>
            </a:pPr>
            <a:fld id="{B2EBCDAC-BDFB-3670-65EA-AABB6C0EA68A}" type="slidenum">
              <a:rPr lang="de-DE"/>
              <a:t>22</a:t>
            </a:fld>
            <a:endParaRPr lang="de-DE"/>
          </a:p>
        </p:txBody>
      </p:sp>
      <p:sp>
        <p:nvSpPr>
          <p:cNvPr id="1617121103" name=" 1617121102"/>
          <p:cNvSpPr/>
          <p:nvPr/>
        </p:nvSpPr>
        <p:spPr bwMode="auto">
          <a:xfrm>
            <a:off x="7685742" y="5050118"/>
            <a:ext cx="254916" cy="365795"/>
          </a:xfrm>
        </p:spPr>
        <p:txBody>
          <a:bodyPr rot="0" spcFirstLastPara="0" vertOverflow="overflow" horzOverflow="clip" vert="horz" wrap="square" lIns="91440" tIns="45720" rIns="91440" bIns="45720" numCol="1" spcCol="0" rtlCol="0" fromWordArt="0" anchor="t" anchorCtr="0" forceAA="0" compatLnSpc="1">
            <a:prstTxWarp prst="textNoShape">
              <a:avLst/>
            </a:prstTxWarp>
            <a:spAutoFit/>
          </a:bodyPr>
          <a:lstStyle/>
          <a:p>
            <a:pPr>
              <a:defRPr/>
            </a:pPr>
            <a:endParaRPr/>
          </a:p>
        </p:txBody>
      </p:sp>
      <p:pic>
        <p:nvPicPr>
          <p:cNvPr id="133386072" name="Grafik 133386071"/>
          <p:cNvPicPr>
            <a:picLocks noChangeAspect="1"/>
          </p:cNvPicPr>
          <p:nvPr/>
        </p:nvPicPr>
        <p:blipFill>
          <a:blip r:embed="rId2"/>
          <a:stretch/>
        </p:blipFill>
        <p:spPr bwMode="auto">
          <a:xfrm>
            <a:off x="1864753" y="1877217"/>
            <a:ext cx="6953249" cy="4248149"/>
          </a:xfrm>
          <a:prstGeom prst="rect">
            <a:avLst/>
          </a:prstGeom>
        </p:spPr>
      </p:pic>
      <p:sp>
        <p:nvSpPr>
          <p:cNvPr id="2025140082" name="Inhaltsplatzhalter 2"/>
          <p:cNvSpPr txBox="1"/>
          <p:nvPr/>
        </p:nvSpPr>
        <p:spPr bwMode="auto">
          <a:xfrm rot="-5399976">
            <a:off x="9138576" y="3817371"/>
            <a:ext cx="5619750" cy="461505"/>
          </a:xfrm>
          <a:prstGeom prst="rect">
            <a:avLst/>
          </a:prstGeom>
          <a:noFill/>
          <a:ln>
            <a:noFill/>
          </a:ln>
          <a:effectLst/>
        </p:spPr>
        <p:txBody>
          <a:bodyPr wrap="square" lIns="87225" tIns="43611" rIns="87225" bIns="43611" anchor="b">
            <a:noAutofit/>
          </a:bodyPr>
          <a:lstStyle>
            <a:lvl1pPr defTabSz="873124">
              <a:spcBef>
                <a:spcPts val="0"/>
              </a:spcBef>
              <a:buFont typeface="Arial Narrow"/>
              <a:buChar char="»"/>
              <a:defRPr sz="1600">
                <a:solidFill>
                  <a:srgbClr val="333333"/>
                </a:solidFill>
                <a:latin typeface="Arial"/>
              </a:defRPr>
            </a:lvl1pPr>
            <a:lvl2pPr marL="436563" indent="-285750" defTabSz="873124">
              <a:spcBef>
                <a:spcPts val="0"/>
              </a:spcBef>
              <a:buFont typeface="Symbol"/>
              <a:buChar char="-"/>
              <a:defRPr sz="1400">
                <a:solidFill>
                  <a:srgbClr val="333333"/>
                </a:solidFill>
                <a:latin typeface="Arial"/>
              </a:defRPr>
            </a:lvl2pPr>
            <a:lvl3pPr marL="873124" indent="-228600" defTabSz="873124">
              <a:spcBef>
                <a:spcPts val="0"/>
              </a:spcBef>
              <a:buFont typeface="Symbol"/>
              <a:buChar char="-"/>
              <a:defRPr sz="1400">
                <a:solidFill>
                  <a:srgbClr val="333333"/>
                </a:solidFill>
                <a:latin typeface="Arial"/>
              </a:defRPr>
            </a:lvl3pPr>
            <a:lvl4pPr marL="1309687" indent="-228600" defTabSz="873124">
              <a:spcBef>
                <a:spcPts val="0"/>
              </a:spcBef>
              <a:buFont typeface="Symbol"/>
              <a:buChar char="-"/>
              <a:defRPr sz="1400">
                <a:solidFill>
                  <a:srgbClr val="333333"/>
                </a:solidFill>
                <a:latin typeface="Arial"/>
              </a:defRPr>
            </a:lvl4pPr>
            <a:lvl5pPr marL="1744662" indent="-228600" defTabSz="873124">
              <a:spcBef>
                <a:spcPts val="0"/>
              </a:spcBef>
              <a:buFont typeface="Symbol"/>
              <a:buChar char="-"/>
              <a:defRPr sz="1400">
                <a:solidFill>
                  <a:srgbClr val="333333"/>
                </a:solidFill>
                <a:latin typeface="Arial"/>
              </a:defRPr>
            </a:lvl5pPr>
            <a:lvl6pPr marL="2201862" indent="-228600" defTabSz="873124">
              <a:spcBef>
                <a:spcPts val="0"/>
              </a:spcBef>
              <a:spcAft>
                <a:spcPts val="0"/>
              </a:spcAft>
              <a:buFont typeface="Symbol"/>
              <a:buChar char="-"/>
              <a:defRPr sz="1400">
                <a:solidFill>
                  <a:srgbClr val="333333"/>
                </a:solidFill>
                <a:latin typeface="Arial"/>
              </a:defRPr>
            </a:lvl6pPr>
            <a:lvl7pPr marL="2659062" indent="-228600" defTabSz="873124">
              <a:spcBef>
                <a:spcPts val="0"/>
              </a:spcBef>
              <a:spcAft>
                <a:spcPts val="0"/>
              </a:spcAft>
              <a:buFont typeface="Symbol"/>
              <a:buChar char="-"/>
              <a:defRPr sz="1400">
                <a:solidFill>
                  <a:srgbClr val="333333"/>
                </a:solidFill>
                <a:latin typeface="Arial"/>
              </a:defRPr>
            </a:lvl7pPr>
            <a:lvl8pPr marL="3116261" indent="-228600" defTabSz="873124">
              <a:spcBef>
                <a:spcPts val="0"/>
              </a:spcBef>
              <a:spcAft>
                <a:spcPts val="0"/>
              </a:spcAft>
              <a:buFont typeface="Symbol"/>
              <a:buChar char="-"/>
              <a:defRPr sz="1400">
                <a:solidFill>
                  <a:srgbClr val="333333"/>
                </a:solidFill>
                <a:latin typeface="Arial"/>
              </a:defRPr>
            </a:lvl8pPr>
            <a:lvl9pPr marL="3573462" indent="-228600" defTabSz="873124">
              <a:spcBef>
                <a:spcPts val="0"/>
              </a:spcBef>
              <a:spcAft>
                <a:spcPts val="0"/>
              </a:spcAft>
              <a:buFont typeface="Symbol"/>
              <a:buChar char="-"/>
              <a:defRPr sz="1400">
                <a:solidFill>
                  <a:srgbClr val="333333"/>
                </a:solidFill>
                <a:latin typeface="Arial"/>
              </a:defRPr>
            </a:lvl9pPr>
          </a:lstStyle>
          <a:p>
            <a:pPr>
              <a:spcBef>
                <a:spcPts val="0"/>
              </a:spcBef>
              <a:spcAft>
                <a:spcPts val="0"/>
              </a:spcAft>
              <a:buNone/>
              <a:defRPr/>
            </a:pPr>
            <a:r>
              <a:rPr lang="de-DE" sz="900" i="1">
                <a:solidFill>
                  <a:schemeClr val="tx1">
                    <a:lumMod val="50000"/>
                    <a:lumOff val="50000"/>
                  </a:schemeClr>
                </a:solidFill>
                <a:cs typeface="Arial"/>
              </a:rPr>
              <a:t>Grafik: </a:t>
            </a:r>
            <a:r>
              <a:rPr lang="en-US" sz="900" b="0" i="1" u="none" strike="noStrike" cap="none" spc="0">
                <a:solidFill>
                  <a:srgbClr val="595959"/>
                </a:solidFill>
                <a:latin typeface="Calibri Light"/>
                <a:ea typeface="Calibri Light"/>
                <a:cs typeface="Calibri Light"/>
              </a:rPr>
              <a:t>Skeptical Science, CC 3.0-BY-SA</a:t>
            </a:r>
            <a:endParaRPr sz="900" i="1">
              <a:solidFill>
                <a:schemeClr val="tx1">
                  <a:lumMod val="50000"/>
                  <a:lumOff val="50000"/>
                </a:schemeClr>
              </a:solidFill>
              <a:cs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bwMode="auto">
        <a:xfrm>
          <a:off x="0" y="0"/>
          <a:ext cx="0" cy="0"/>
          <a:chOff x="0" y="0"/>
          <a:chExt cx="0" cy="0"/>
        </a:xfrm>
      </p:grpSpPr>
      <p:sp>
        <p:nvSpPr>
          <p:cNvPr id="731597380" name="Title 1"/>
          <p:cNvSpPr>
            <a:spLocks noGrp="1"/>
          </p:cNvSpPr>
          <p:nvPr>
            <p:ph type="title"/>
          </p:nvPr>
        </p:nvSpPr>
        <p:spPr bwMode="auto"/>
        <p:txBody>
          <a:bodyPr/>
          <a:lstStyle>
            <a:lvl1pPr>
              <a:defRPr b="1">
                <a:latin typeface="+mn-lt"/>
              </a:defRPr>
            </a:lvl1pPr>
          </a:lstStyle>
          <a:p>
            <a:pPr>
              <a:defRPr/>
            </a:pPr>
            <a:r>
              <a:t>Die Wissenschaft ist sich sehr sicher</a:t>
            </a:r>
          </a:p>
        </p:txBody>
      </p:sp>
      <p:sp>
        <p:nvSpPr>
          <p:cNvPr id="783944912" name="Content Placeholder 2"/>
          <p:cNvSpPr>
            <a:spLocks noGrp="1"/>
          </p:cNvSpPr>
          <p:nvPr>
            <p:ph idx="1"/>
          </p:nvPr>
        </p:nvSpPr>
        <p:spPr bwMode="auto">
          <a:xfrm>
            <a:off x="4845950" y="1825624"/>
            <a:ext cx="7029718" cy="4828458"/>
          </a:xfrm>
        </p:spPr>
        <p:txBody>
          <a:bodyPr vertOverflow="overflow" horzOverflow="clip" vert="horz" wrap="square" lIns="91440" tIns="45720" rIns="91440" bIns="45720" numCol="1" spcCol="0" rtlCol="0" fromWordArt="0" anchor="t" anchorCtr="0" forceAA="0" compatLnSpc="0">
            <a:normAutofit fontScale="85000" lnSpcReduction="16000"/>
          </a:bodyPr>
          <a:lstStyle/>
          <a:p>
            <a:pPr marL="0" indent="0">
              <a:buFont typeface="Arial"/>
              <a:buNone/>
              <a:defRPr/>
            </a:pPr>
            <a:r>
              <a:t>Wikipedia (29.9.2021):</a:t>
            </a:r>
          </a:p>
          <a:p>
            <a:pPr marL="0" indent="0">
              <a:buFont typeface="Arial"/>
              <a:buNone/>
              <a:defRPr/>
            </a:pPr>
            <a:r>
              <a:t>“</a:t>
            </a:r>
            <a:r>
              <a:rPr sz="1200" b="0" i="0" u="none">
                <a:solidFill>
                  <a:srgbClr val="000000"/>
                </a:solidFill>
                <a:latin typeface="Times New Roman"/>
                <a:ea typeface="Times New Roman"/>
                <a:cs typeface="Times New Roman"/>
              </a:rPr>
              <a:t>Es besteht ein starker </a:t>
            </a:r>
            <a:r>
              <a:rPr sz="1200" b="0" i="0" u="sng">
                <a:solidFill>
                  <a:srgbClr val="000000"/>
                </a:solidFill>
                <a:latin typeface="Times New Roman"/>
                <a:ea typeface="Times New Roman"/>
                <a:cs typeface="Times New Roman"/>
                <a:hlinkClick r:id="rId2" tooltip="Stand der Wissenschaft"/>
              </a:rPr>
              <a:t>wissenschaftlicher Konsens</a:t>
            </a:r>
            <a:r>
              <a:rPr sz="1200" b="0" i="0" u="none">
                <a:solidFill>
                  <a:srgbClr val="000000"/>
                </a:solidFill>
                <a:latin typeface="Times New Roman"/>
                <a:ea typeface="Times New Roman"/>
                <a:cs typeface="Times New Roman"/>
              </a:rPr>
              <a:t> darüber, dass sich die Erde erwärmt und dass diese Erwärmung  hauptsächlich durch menschliche Aktivitäten verursacht wird. Dieser  Konsens wird durch verschiedene Studien zu Standpunkten von  Wissenschaftlern und durch Positionserklärungen von  Wissenschaftsorganisationen gestützt, von denen viele ausdrücklich mit  den Übersichtsarbeiten des </a:t>
            </a:r>
            <a:r>
              <a:rPr sz="1200" b="0" i="0" u="sng">
                <a:solidFill>
                  <a:srgbClr val="000000"/>
                </a:solidFill>
                <a:latin typeface="Times New Roman"/>
                <a:ea typeface="Times New Roman"/>
                <a:cs typeface="Times New Roman"/>
                <a:hlinkClick r:id="rId3" tooltip="Intergovernmental Panel on Climate Change"/>
              </a:rPr>
              <a:t>Intergovernmental Panel on Climate Change</a:t>
            </a:r>
            <a:r>
              <a:rPr sz="1200" b="0" i="0" u="none">
                <a:solidFill>
                  <a:srgbClr val="000000"/>
                </a:solidFill>
                <a:latin typeface="Times New Roman"/>
                <a:ea typeface="Times New Roman"/>
                <a:cs typeface="Times New Roman"/>
              </a:rPr>
              <a:t> (IPCC) übereinstimmen.</a:t>
            </a:r>
            <a:endParaRPr/>
          </a:p>
          <a:p>
            <a:pPr>
              <a:defRPr/>
            </a:pPr>
            <a:r>
              <a:rPr sz="1200" b="0" i="0" u="none">
                <a:solidFill>
                  <a:srgbClr val="000000"/>
                </a:solidFill>
                <a:latin typeface="Times New Roman"/>
                <a:ea typeface="Times New Roman"/>
                <a:cs typeface="Times New Roman"/>
              </a:rPr>
              <a:t>Fast alle aktiv veröffentlichenden Klimawissenschaftler (97–98 %</a:t>
            </a:r>
            <a:r>
              <a:rPr sz="1200" b="0" i="0" u="sng">
                <a:solidFill>
                  <a:srgbClr val="000000"/>
                </a:solidFill>
                <a:latin typeface="Times New Roman"/>
                <a:ea typeface="Times New Roman"/>
                <a:cs typeface="Times New Roman"/>
                <a:hlinkClick r:id="rId4" tooltip="https://de.wikipedia.org/wiki/Wissenschaftlicher_Konsens_zum_Klimawandel#cite_note-1"/>
              </a:rPr>
              <a:t>[1]</a:t>
            </a:r>
            <a:r>
              <a:rPr sz="1200" b="0" i="0" u="none">
                <a:solidFill>
                  <a:srgbClr val="000000"/>
                </a:solidFill>
                <a:latin typeface="Times New Roman"/>
                <a:ea typeface="Times New Roman"/>
                <a:cs typeface="Times New Roman"/>
              </a:rPr>
              <a:t>) unterstützen den Konsens über den menschengemachten Klimawandel,</a:t>
            </a:r>
            <a:r>
              <a:rPr sz="1200" b="0" i="0" u="sng">
                <a:solidFill>
                  <a:srgbClr val="000000"/>
                </a:solidFill>
                <a:latin typeface="Times New Roman"/>
                <a:ea typeface="Times New Roman"/>
                <a:cs typeface="Times New Roman"/>
                <a:hlinkClick r:id="rId5" tooltip="https://de.wikipedia.org/wiki/Wissenschaftlicher_Konsens_zum_Klimawandel#cite_note-:0-2"/>
              </a:rPr>
              <a:t>[2]</a:t>
            </a:r>
            <a:r>
              <a:rPr sz="1200" b="0" i="0" u="sng">
                <a:solidFill>
                  <a:srgbClr val="000000"/>
                </a:solidFill>
                <a:latin typeface="Times New Roman"/>
                <a:ea typeface="Times New Roman"/>
                <a:cs typeface="Times New Roman"/>
                <a:hlinkClick r:id="rId6" tooltip="https://de.wikipedia.org/wiki/Wissenschaftlicher_Konsens_zum_Klimawandel#cite_note-:1-3"/>
              </a:rPr>
              <a:t>[3]</a:t>
            </a:r>
            <a:r>
              <a:rPr sz="1200" b="0" i="0" u="none">
                <a:solidFill>
                  <a:srgbClr val="000000"/>
                </a:solidFill>
                <a:latin typeface="Times New Roman"/>
                <a:ea typeface="Times New Roman"/>
                <a:cs typeface="Times New Roman"/>
              </a:rPr>
              <a:t> und die verbleibenden 2 % der konträren Studien sind entweder nicht reproduzierbar oder enthalten Fehler.</a:t>
            </a:r>
            <a:r>
              <a:rPr sz="1200" b="0" i="0" u="sng">
                <a:solidFill>
                  <a:srgbClr val="000000"/>
                </a:solidFill>
                <a:latin typeface="Times New Roman"/>
                <a:ea typeface="Times New Roman"/>
                <a:cs typeface="Times New Roman"/>
                <a:hlinkClick r:id="rId7" tooltip="https://de.wikipedia.org/wiki/Wissenschaftlicher_Konsens_zum_Klimawandel#cite_note-4"/>
              </a:rPr>
              <a:t>[4]</a:t>
            </a:r>
            <a:r>
              <a:rPr sz="1200" b="0" i="0" u="none">
                <a:solidFill>
                  <a:srgbClr val="000000"/>
                </a:solidFill>
                <a:latin typeface="Times New Roman"/>
                <a:ea typeface="Times New Roman"/>
                <a:cs typeface="Times New Roman"/>
              </a:rPr>
              <a:t> Eine Studie aus dem Jahr 2019 ergab einen wissenschaftlichen Konsens von 100 %.</a:t>
            </a:r>
            <a:r>
              <a:rPr sz="1200" b="0" i="0" u="sng">
                <a:solidFill>
                  <a:srgbClr val="000000"/>
                </a:solidFill>
                <a:latin typeface="Times New Roman"/>
                <a:ea typeface="Times New Roman"/>
                <a:cs typeface="Times New Roman"/>
                <a:hlinkClick r:id="rId8" tooltip="https://de.wikipedia.org/wiki/Wissenschaftlicher_Konsens_zum_Klimawandel#cite_note-:2-5"/>
              </a:rPr>
              <a:t>[5]</a:t>
            </a:r>
            <a:endParaRPr sz="1200" b="0" i="0" u="none">
              <a:solidFill>
                <a:srgbClr val="000000"/>
              </a:solidFill>
              <a:latin typeface="Times New Roman"/>
              <a:ea typeface="Times New Roman"/>
              <a:cs typeface="Times New Roman"/>
            </a:endParaRPr>
          </a:p>
          <a:p>
            <a:pPr>
              <a:defRPr/>
            </a:pPr>
            <a:r>
              <a:rPr sz="1200" b="0" i="0" u="none">
                <a:solidFill>
                  <a:srgbClr val="000000"/>
                </a:solidFill>
                <a:latin typeface="Times New Roman"/>
                <a:ea typeface="Times New Roman"/>
                <a:cs typeface="Times New Roman"/>
              </a:rPr>
              <a:t>In jüngeren Übersichtsarbeiten wird das Bestreiten des  wissenschaftlichen Konsenses zum Klimawandel neben Trend-, Ursachen- und  Folgenleugnung als vierte Hauptkategorie der </a:t>
            </a:r>
            <a:r>
              <a:rPr sz="1200" b="0" i="0" u="sng">
                <a:solidFill>
                  <a:srgbClr val="000000"/>
                </a:solidFill>
                <a:latin typeface="Times New Roman"/>
                <a:ea typeface="Times New Roman"/>
                <a:cs typeface="Times New Roman"/>
                <a:hlinkClick r:id="rId9" tooltip="Klimawandelleugnung"/>
              </a:rPr>
              <a:t>Klimawandelleugnung</a:t>
            </a:r>
            <a:r>
              <a:rPr sz="1200" b="0" i="0" u="none">
                <a:solidFill>
                  <a:srgbClr val="000000"/>
                </a:solidFill>
                <a:latin typeface="Times New Roman"/>
                <a:ea typeface="Times New Roman"/>
                <a:cs typeface="Times New Roman"/>
              </a:rPr>
              <a:t> eingeordnet.</a:t>
            </a:r>
            <a:r>
              <a:rPr sz="1200" b="0" i="0" u="sng">
                <a:solidFill>
                  <a:srgbClr val="000000"/>
                </a:solidFill>
                <a:latin typeface="Times New Roman"/>
                <a:ea typeface="Times New Roman"/>
                <a:cs typeface="Times New Roman"/>
                <a:hlinkClick r:id="rId10" tooltip="https://de.wikipedia.org/wiki/Wissenschaftlicher_Konsens_zum_Klimawandel#cite_note-6"/>
              </a:rPr>
              <a:t>[6]</a:t>
            </a:r>
            <a:r>
              <a:rPr sz="1200" b="0" i="0" u="sng">
                <a:solidFill>
                  <a:srgbClr val="000000"/>
                </a:solidFill>
                <a:latin typeface="Times New Roman"/>
                <a:ea typeface="Times New Roman"/>
                <a:cs typeface="Times New Roman"/>
                <a:hlinkClick r:id="rId11" tooltip="https://de.wikipedia.org/wiki/Wissenschaftlicher_Konsens_zum_Klimawandel#cite_note-7"/>
              </a:rPr>
              <a:t>[7]</a:t>
            </a:r>
            <a:r>
              <a:rPr sz="1200" b="0" i="0" u="none">
                <a:solidFill>
                  <a:srgbClr val="000000"/>
                </a:solidFill>
                <a:latin typeface="Times New Roman"/>
                <a:ea typeface="Times New Roman"/>
                <a:cs typeface="Times New Roman"/>
              </a:rPr>
              <a:t>”</a:t>
            </a:r>
            <a:endParaRPr/>
          </a:p>
          <a:p>
            <a:pPr>
              <a:defRPr/>
            </a:pPr>
            <a:endParaRPr sz="1200" b="0" i="0" u="none">
              <a:solidFill>
                <a:srgbClr val="000000"/>
              </a:solidFill>
              <a:latin typeface="Times New Roman"/>
              <a:ea typeface="Times New Roman"/>
              <a:cs typeface="Times New Roman"/>
            </a:endParaRPr>
          </a:p>
          <a:p>
            <a:pPr marL="184750" indent="-184750">
              <a:buFont typeface="Arial"/>
              <a:buAutoNum type="arabicPeriod"/>
              <a:defRPr/>
            </a:pPr>
            <a:r>
              <a:rPr sz="1200" b="0" i="0" u="none">
                <a:solidFill>
                  <a:srgbClr val="000000"/>
                </a:solidFill>
                <a:latin typeface="Times New Roman"/>
                <a:ea typeface="Times New Roman"/>
                <a:cs typeface="Times New Roman"/>
              </a:rPr>
              <a:t>W. R. L. Anderegg, J. W. Prall, J. Harold, S. H. Schneider: </a:t>
            </a:r>
            <a:r>
              <a:rPr sz="1200" b="0" i="1" u="none">
                <a:solidFill>
                  <a:srgbClr val="000000"/>
                </a:solidFill>
                <a:latin typeface="Times New Roman"/>
                <a:ea typeface="Times New Roman"/>
                <a:cs typeface="Times New Roman"/>
              </a:rPr>
              <a:t>Expert credibility in climate change</a:t>
            </a:r>
            <a:r>
              <a:rPr sz="1200" b="0" i="0" u="none">
                <a:solidFill>
                  <a:srgbClr val="000000"/>
                </a:solidFill>
                <a:latin typeface="Times New Roman"/>
                <a:ea typeface="Times New Roman"/>
                <a:cs typeface="Times New Roman"/>
              </a:rPr>
              <a:t>. In: </a:t>
            </a:r>
            <a:r>
              <a:rPr sz="1200" b="0" i="1" u="none">
                <a:solidFill>
                  <a:srgbClr val="000000"/>
                </a:solidFill>
                <a:latin typeface="Times New Roman"/>
                <a:ea typeface="Times New Roman"/>
                <a:cs typeface="Times New Roman"/>
              </a:rPr>
              <a:t>Proceedings of the National Academy of Sciences</a:t>
            </a:r>
            <a:r>
              <a:rPr sz="1200" b="0" i="0" u="none">
                <a:solidFill>
                  <a:srgbClr val="000000"/>
                </a:solidFill>
                <a:latin typeface="Times New Roman"/>
                <a:ea typeface="Times New Roman"/>
                <a:cs typeface="Times New Roman"/>
              </a:rPr>
              <a:t>. Band 107, Nr. 27, 6. Juli 2010, </a:t>
            </a:r>
            <a:r>
              <a:rPr sz="1200" b="0" i="0" u="sng">
                <a:solidFill>
                  <a:srgbClr val="000000"/>
                </a:solidFill>
                <a:latin typeface="Times New Roman"/>
                <a:ea typeface="Times New Roman"/>
                <a:cs typeface="Times New Roman"/>
                <a:hlinkClick r:id="rId12" tooltip="Internationale Standardnummer für fortlaufende Sammelwerke"/>
              </a:rPr>
              <a:t>ISSN</a:t>
            </a:r>
            <a:r>
              <a:rPr sz="1200" b="0" i="0" u="none">
                <a:solidFill>
                  <a:srgbClr val="000000"/>
                </a:solidFill>
                <a:latin typeface="Times New Roman"/>
                <a:ea typeface="Times New Roman"/>
                <a:cs typeface="Times New Roman"/>
              </a:rPr>
              <a:t> </a:t>
            </a:r>
            <a:r>
              <a:rPr sz="1200" b="0" i="0" u="sng">
                <a:solidFill>
                  <a:srgbClr val="000000"/>
                </a:solidFill>
                <a:latin typeface="Times New Roman"/>
                <a:ea typeface="Times New Roman"/>
                <a:cs typeface="Times New Roman"/>
                <a:hlinkClick r:id="rId13" tooltip="https://zdb-katalog.de/list.xhtml?t=iss%3D%220027-8424%22&amp;key=cql"/>
              </a:rPr>
              <a:t>0027-8424</a:t>
            </a:r>
            <a:r>
              <a:rPr sz="1200" b="0" i="0" u="none">
                <a:solidFill>
                  <a:srgbClr val="000000"/>
                </a:solidFill>
                <a:latin typeface="Times New Roman"/>
                <a:ea typeface="Times New Roman"/>
                <a:cs typeface="Times New Roman"/>
              </a:rPr>
              <a:t>, S. 12107–12109, </a:t>
            </a:r>
            <a:r>
              <a:rPr sz="1200" b="0" i="0" u="sng">
                <a:solidFill>
                  <a:srgbClr val="000000"/>
                </a:solidFill>
                <a:latin typeface="Times New Roman"/>
                <a:ea typeface="Times New Roman"/>
                <a:cs typeface="Times New Roman"/>
                <a:hlinkClick r:id="rId14" tooltip="Digital Object Identifier"/>
              </a:rPr>
              <a:t>doi</a:t>
            </a:r>
            <a:r>
              <a:rPr sz="1200" b="0" i="0" u="none">
                <a:solidFill>
                  <a:srgbClr val="000000"/>
                </a:solidFill>
                <a:latin typeface="Times New Roman"/>
                <a:ea typeface="Times New Roman"/>
                <a:cs typeface="Times New Roman"/>
              </a:rPr>
              <a:t>:</a:t>
            </a:r>
            <a:r>
              <a:rPr sz="1200" b="0" i="0" u="sng">
                <a:solidFill>
                  <a:srgbClr val="000000"/>
                </a:solidFill>
                <a:latin typeface="Times New Roman"/>
                <a:ea typeface="Times New Roman"/>
                <a:cs typeface="Times New Roman"/>
                <a:hlinkClick r:id="rId15" tooltip="https://doi.org/10.1073/pnas.1003187107"/>
              </a:rPr>
              <a:t>10.1073/pnas.1003187107</a:t>
            </a:r>
            <a:r>
              <a:rPr sz="1200" b="0" i="0" u="none">
                <a:solidFill>
                  <a:srgbClr val="000000"/>
                </a:solidFill>
                <a:latin typeface="Times New Roman"/>
                <a:ea typeface="Times New Roman"/>
                <a:cs typeface="Times New Roman"/>
              </a:rPr>
              <a:t>, </a:t>
            </a:r>
            <a:r>
              <a:rPr sz="1200" b="0" i="0" u="sng">
                <a:solidFill>
                  <a:srgbClr val="000000"/>
                </a:solidFill>
                <a:latin typeface="Times New Roman"/>
                <a:ea typeface="Times New Roman"/>
                <a:cs typeface="Times New Roman"/>
                <a:hlinkClick r:id="rId16" tooltip="https://www.ncbi.nlm.nih.gov/pubmed/20566872?dopt=Abstract"/>
              </a:rPr>
              <a:t>PMID 20566872</a:t>
            </a:r>
            <a:r>
              <a:rPr sz="1200" b="0" i="0" u="none">
                <a:solidFill>
                  <a:srgbClr val="000000"/>
                </a:solidFill>
                <a:latin typeface="Times New Roman"/>
                <a:ea typeface="Times New Roman"/>
                <a:cs typeface="Times New Roman"/>
              </a:rPr>
              <a:t>, </a:t>
            </a:r>
            <a:r>
              <a:rPr sz="1200" b="0" i="0" u="sng">
                <a:solidFill>
                  <a:srgbClr val="000000"/>
                </a:solidFill>
                <a:latin typeface="Times New Roman"/>
                <a:ea typeface="Times New Roman"/>
                <a:cs typeface="Times New Roman"/>
                <a:hlinkClick r:id="rId17" tooltip="https://www.ncbi.nlm.nih.gov/pmc/articles/PMC2901439/"/>
              </a:rPr>
              <a:t>PMC 2901439</a:t>
            </a:r>
            <a:r>
              <a:rPr sz="1200" b="0" i="0" u="none">
                <a:solidFill>
                  <a:srgbClr val="000000"/>
                </a:solidFill>
                <a:latin typeface="Times New Roman"/>
                <a:ea typeface="Times New Roman"/>
                <a:cs typeface="Times New Roman"/>
              </a:rPr>
              <a:t> (freier Volltext) – (</a:t>
            </a:r>
            <a:r>
              <a:rPr sz="1200" b="0" i="0" u="sng">
                <a:solidFill>
                  <a:srgbClr val="000000"/>
                </a:solidFill>
                <a:latin typeface="Times New Roman"/>
                <a:ea typeface="Times New Roman"/>
                <a:cs typeface="Times New Roman"/>
                <a:hlinkClick r:id="rId18" tooltip="http://www.pnas.org/cgi/doi/10.1073/pnas.1003187107"/>
              </a:rPr>
              <a:t>pnas.org</a:t>
            </a:r>
            <a:r>
              <a:rPr sz="1200" b="0" i="0" u="none">
                <a:solidFill>
                  <a:srgbClr val="000000"/>
                </a:solidFill>
                <a:latin typeface="Times New Roman"/>
                <a:ea typeface="Times New Roman"/>
                <a:cs typeface="Times New Roman"/>
              </a:rPr>
              <a:t> [abgerufen am 13. Juli 2021]).</a:t>
            </a:r>
            <a:endParaRPr/>
          </a:p>
          <a:p>
            <a:pPr marL="184750" indent="-184750">
              <a:buFont typeface="Arial"/>
              <a:buAutoNum type="arabicPeriod"/>
              <a:defRPr/>
            </a:pPr>
            <a:r>
              <a:rPr sz="1200" b="0" i="0" u="none">
                <a:solidFill>
                  <a:srgbClr val="000000"/>
                </a:solidFill>
                <a:latin typeface="Times New Roman"/>
                <a:ea typeface="Times New Roman"/>
                <a:cs typeface="Times New Roman"/>
              </a:rPr>
              <a:t>Peter T. Doran, Maggie Kendall Zimmerman: </a:t>
            </a:r>
            <a:r>
              <a:rPr sz="1200" b="0" i="1" u="none">
                <a:solidFill>
                  <a:srgbClr val="000000"/>
                </a:solidFill>
                <a:latin typeface="Times New Roman"/>
                <a:ea typeface="Times New Roman"/>
                <a:cs typeface="Times New Roman"/>
              </a:rPr>
              <a:t>Examining the Scientific Consensus on Climate Change</a:t>
            </a:r>
            <a:r>
              <a:rPr sz="1200" b="0" i="0" u="none">
                <a:solidFill>
                  <a:srgbClr val="000000"/>
                </a:solidFill>
                <a:latin typeface="Times New Roman"/>
                <a:ea typeface="Times New Roman"/>
                <a:cs typeface="Times New Roman"/>
              </a:rPr>
              <a:t>. In: </a:t>
            </a:r>
            <a:r>
              <a:rPr sz="1200" b="0" i="1" u="none">
                <a:solidFill>
                  <a:srgbClr val="000000"/>
                </a:solidFill>
                <a:latin typeface="Times New Roman"/>
                <a:ea typeface="Times New Roman"/>
                <a:cs typeface="Times New Roman"/>
              </a:rPr>
              <a:t>Eos, Transactions American Geophysical Union</a:t>
            </a:r>
            <a:r>
              <a:rPr sz="1200" b="0" i="0" u="none">
                <a:solidFill>
                  <a:srgbClr val="000000"/>
                </a:solidFill>
                <a:latin typeface="Times New Roman"/>
                <a:ea typeface="Times New Roman"/>
                <a:cs typeface="Times New Roman"/>
              </a:rPr>
              <a:t>. Band 90, Nr. 3, 2009, </a:t>
            </a:r>
            <a:r>
              <a:rPr sz="1200" b="0" i="0" u="sng">
                <a:solidFill>
                  <a:srgbClr val="000000"/>
                </a:solidFill>
                <a:latin typeface="Times New Roman"/>
                <a:ea typeface="Times New Roman"/>
                <a:cs typeface="Times New Roman"/>
                <a:hlinkClick r:id="rId12" tooltip="Internationale Standardnummer für fortlaufende Sammelwerke"/>
              </a:rPr>
              <a:t>ISSN</a:t>
            </a:r>
            <a:r>
              <a:rPr sz="1200" b="0" i="0" u="none">
                <a:solidFill>
                  <a:srgbClr val="000000"/>
                </a:solidFill>
                <a:latin typeface="Times New Roman"/>
                <a:ea typeface="Times New Roman"/>
                <a:cs typeface="Times New Roman"/>
              </a:rPr>
              <a:t> </a:t>
            </a:r>
            <a:r>
              <a:rPr sz="1200" b="0" i="0" u="sng">
                <a:solidFill>
                  <a:srgbClr val="000000"/>
                </a:solidFill>
                <a:latin typeface="Times New Roman"/>
                <a:ea typeface="Times New Roman"/>
                <a:cs typeface="Times New Roman"/>
                <a:hlinkClick r:id="rId19" tooltip="https://zdb-katalog.de/list.xhtml?t=iss%3D%220096-3941%22&amp;key=cql"/>
              </a:rPr>
              <a:t>0096-3941</a:t>
            </a:r>
            <a:r>
              <a:rPr sz="1200" b="0" i="0" u="none">
                <a:solidFill>
                  <a:srgbClr val="000000"/>
                </a:solidFill>
                <a:latin typeface="Times New Roman"/>
                <a:ea typeface="Times New Roman"/>
                <a:cs typeface="Times New Roman"/>
              </a:rPr>
              <a:t>, S. 22, </a:t>
            </a:r>
            <a:r>
              <a:rPr sz="1200" b="0" i="0" u="sng">
                <a:solidFill>
                  <a:srgbClr val="000000"/>
                </a:solidFill>
                <a:latin typeface="Times New Roman"/>
                <a:ea typeface="Times New Roman"/>
                <a:cs typeface="Times New Roman"/>
                <a:hlinkClick r:id="rId14" tooltip="Digital Object Identifier"/>
              </a:rPr>
              <a:t>doi</a:t>
            </a:r>
            <a:r>
              <a:rPr sz="1200" b="0" i="0" u="none">
                <a:solidFill>
                  <a:srgbClr val="000000"/>
                </a:solidFill>
                <a:latin typeface="Times New Roman"/>
                <a:ea typeface="Times New Roman"/>
                <a:cs typeface="Times New Roman"/>
              </a:rPr>
              <a:t>:</a:t>
            </a:r>
            <a:r>
              <a:rPr sz="1200" b="0" i="0" u="sng">
                <a:solidFill>
                  <a:srgbClr val="000000"/>
                </a:solidFill>
                <a:latin typeface="Times New Roman"/>
                <a:ea typeface="Times New Roman"/>
                <a:cs typeface="Times New Roman"/>
                <a:hlinkClick r:id="rId20" tooltip="https://doi.org/10.1029/2009EO030002"/>
              </a:rPr>
              <a:t>10.1029/2009EO030002</a:t>
            </a:r>
            <a:r>
              <a:rPr sz="1200" b="0" i="0" u="none">
                <a:solidFill>
                  <a:srgbClr val="000000"/>
                </a:solidFill>
                <a:latin typeface="Times New Roman"/>
                <a:ea typeface="Times New Roman"/>
                <a:cs typeface="Times New Roman"/>
              </a:rPr>
              <a:t> (</a:t>
            </a:r>
            <a:r>
              <a:rPr sz="1200" b="0" i="0" u="sng">
                <a:solidFill>
                  <a:srgbClr val="000000"/>
                </a:solidFill>
                <a:latin typeface="Times New Roman"/>
                <a:ea typeface="Times New Roman"/>
                <a:cs typeface="Times New Roman"/>
                <a:hlinkClick r:id="rId21" tooltip="https://onlinelibrary.wiley.com/doi/10.1029/2009EO030002"/>
              </a:rPr>
              <a:t>wiley.com</a:t>
            </a:r>
            <a:r>
              <a:rPr sz="1200" b="0" i="0" u="none">
                <a:solidFill>
                  <a:srgbClr val="000000"/>
                </a:solidFill>
                <a:latin typeface="Times New Roman"/>
                <a:ea typeface="Times New Roman"/>
                <a:cs typeface="Times New Roman"/>
              </a:rPr>
              <a:t> [abgerufen am 13. Juli 2021]).</a:t>
            </a:r>
            <a:endParaRPr/>
          </a:p>
          <a:p>
            <a:pPr marL="184750" indent="-184750">
              <a:buFont typeface="Arial"/>
              <a:buAutoNum type="arabicPeriod"/>
              <a:defRPr/>
            </a:pPr>
            <a:r>
              <a:rPr sz="1200" b="0" i="0" u="none">
                <a:solidFill>
                  <a:srgbClr val="000000"/>
                </a:solidFill>
                <a:latin typeface="Times New Roman"/>
                <a:ea typeface="Times New Roman"/>
                <a:cs typeface="Times New Roman"/>
              </a:rPr>
              <a:t>John Cook, Naomi Oreskes, Peter T Doran, William R L Anderegg, Bart Verheggen: </a:t>
            </a:r>
            <a:r>
              <a:rPr sz="1200" b="0" i="1" u="none">
                <a:solidFill>
                  <a:srgbClr val="000000"/>
                </a:solidFill>
                <a:latin typeface="Times New Roman"/>
                <a:ea typeface="Times New Roman"/>
                <a:cs typeface="Times New Roman"/>
              </a:rPr>
              <a:t>Consensus on consensus: a synthesis of consensus estimates on human-caused global warming</a:t>
            </a:r>
            <a:r>
              <a:rPr sz="1200" b="0" i="0" u="none">
                <a:solidFill>
                  <a:srgbClr val="000000"/>
                </a:solidFill>
                <a:latin typeface="Times New Roman"/>
                <a:ea typeface="Times New Roman"/>
                <a:cs typeface="Times New Roman"/>
              </a:rPr>
              <a:t>. In: </a:t>
            </a:r>
            <a:r>
              <a:rPr sz="1200" b="0" i="1" u="none">
                <a:solidFill>
                  <a:srgbClr val="000000"/>
                </a:solidFill>
                <a:latin typeface="Times New Roman"/>
                <a:ea typeface="Times New Roman"/>
                <a:cs typeface="Times New Roman"/>
              </a:rPr>
              <a:t>Environmental Research Letters</a:t>
            </a:r>
            <a:r>
              <a:rPr sz="1200" b="0" i="0" u="none">
                <a:solidFill>
                  <a:srgbClr val="000000"/>
                </a:solidFill>
                <a:latin typeface="Times New Roman"/>
                <a:ea typeface="Times New Roman"/>
                <a:cs typeface="Times New Roman"/>
              </a:rPr>
              <a:t>. Band 11, Nr. 4, 1. April 2016, </a:t>
            </a:r>
            <a:r>
              <a:rPr sz="1200" b="0" i="0" u="sng">
                <a:solidFill>
                  <a:srgbClr val="000000"/>
                </a:solidFill>
                <a:latin typeface="Times New Roman"/>
                <a:ea typeface="Times New Roman"/>
                <a:cs typeface="Times New Roman"/>
                <a:hlinkClick r:id="rId12" tooltip="Internationale Standardnummer für fortlaufende Sammelwerke"/>
              </a:rPr>
              <a:t>ISSN</a:t>
            </a:r>
            <a:r>
              <a:rPr sz="1200" b="0" i="0" u="none">
                <a:solidFill>
                  <a:srgbClr val="000000"/>
                </a:solidFill>
                <a:latin typeface="Times New Roman"/>
                <a:ea typeface="Times New Roman"/>
                <a:cs typeface="Times New Roman"/>
              </a:rPr>
              <a:t> </a:t>
            </a:r>
            <a:r>
              <a:rPr sz="1200" b="0" i="0" u="sng">
                <a:solidFill>
                  <a:srgbClr val="000000"/>
                </a:solidFill>
                <a:latin typeface="Times New Roman"/>
                <a:ea typeface="Times New Roman"/>
                <a:cs typeface="Times New Roman"/>
                <a:hlinkClick r:id="rId22" tooltip="https://zdb-katalog.de/list.xhtml?t=iss%3D%221748-9326%22&amp;key=cql"/>
              </a:rPr>
              <a:t>1748-9326</a:t>
            </a:r>
            <a:r>
              <a:rPr sz="1200" b="0" i="0" u="none">
                <a:solidFill>
                  <a:srgbClr val="000000"/>
                </a:solidFill>
                <a:latin typeface="Times New Roman"/>
                <a:ea typeface="Times New Roman"/>
                <a:cs typeface="Times New Roman"/>
              </a:rPr>
              <a:t>, S. 048002, </a:t>
            </a:r>
            <a:r>
              <a:rPr sz="1200" b="0" i="0" u="sng">
                <a:solidFill>
                  <a:srgbClr val="000000"/>
                </a:solidFill>
                <a:latin typeface="Times New Roman"/>
                <a:ea typeface="Times New Roman"/>
                <a:cs typeface="Times New Roman"/>
                <a:hlinkClick r:id="rId14" tooltip="Digital Object Identifier"/>
              </a:rPr>
              <a:t>doi</a:t>
            </a:r>
            <a:r>
              <a:rPr sz="1200" b="0" i="0" u="none">
                <a:solidFill>
                  <a:srgbClr val="000000"/>
                </a:solidFill>
                <a:latin typeface="Times New Roman"/>
                <a:ea typeface="Times New Roman"/>
                <a:cs typeface="Times New Roman"/>
              </a:rPr>
              <a:t>:</a:t>
            </a:r>
            <a:r>
              <a:rPr sz="1200" b="0" i="0" u="sng">
                <a:solidFill>
                  <a:srgbClr val="000000"/>
                </a:solidFill>
                <a:latin typeface="Times New Roman"/>
                <a:ea typeface="Times New Roman"/>
                <a:cs typeface="Times New Roman"/>
                <a:hlinkClick r:id="rId23" tooltip="https://doi.org/10.1088/1748-9326%2F11%2F4%2F048002"/>
              </a:rPr>
              <a:t>10.1088/1748-9326/11/4/048002</a:t>
            </a:r>
            <a:r>
              <a:rPr sz="1200" b="0" i="0" u="none">
                <a:solidFill>
                  <a:srgbClr val="000000"/>
                </a:solidFill>
                <a:latin typeface="Times New Roman"/>
                <a:ea typeface="Times New Roman"/>
                <a:cs typeface="Times New Roman"/>
              </a:rPr>
              <a:t> (</a:t>
            </a:r>
            <a:r>
              <a:rPr sz="1200" b="0" i="0" u="sng">
                <a:solidFill>
                  <a:srgbClr val="000000"/>
                </a:solidFill>
                <a:latin typeface="Times New Roman"/>
                <a:ea typeface="Times New Roman"/>
                <a:cs typeface="Times New Roman"/>
                <a:hlinkClick r:id="rId24" tooltip="https://iopscience.iop.org/article/10.1088/1748-9326/11/4/048002"/>
              </a:rPr>
              <a:t>iop.org</a:t>
            </a:r>
            <a:r>
              <a:rPr sz="1200" b="0" i="0" u="none">
                <a:solidFill>
                  <a:srgbClr val="000000"/>
                </a:solidFill>
                <a:latin typeface="Times New Roman"/>
                <a:ea typeface="Times New Roman"/>
                <a:cs typeface="Times New Roman"/>
              </a:rPr>
              <a:t> [abgerufen am 13. Juli 2021]).</a:t>
            </a:r>
            <a:endParaRPr/>
          </a:p>
          <a:p>
            <a:pPr marL="184750" indent="-184750">
              <a:buFont typeface="Arial"/>
              <a:buAutoNum type="arabicPeriod"/>
              <a:defRPr/>
            </a:pPr>
            <a:r>
              <a:rPr sz="1200" b="0" i="0" u="none">
                <a:solidFill>
                  <a:srgbClr val="000000"/>
                </a:solidFill>
                <a:latin typeface="Times New Roman"/>
                <a:ea typeface="Times New Roman"/>
                <a:cs typeface="Times New Roman"/>
              </a:rPr>
              <a:t>Rasmus E. Benestad, Dana Nuccitelli, Stephan Lewandowsky, Katharine Hayhoe, Hans Olav Hygen: </a:t>
            </a:r>
            <a:r>
              <a:rPr sz="1200" b="0" i="1" u="none">
                <a:solidFill>
                  <a:srgbClr val="000000"/>
                </a:solidFill>
                <a:latin typeface="Times New Roman"/>
                <a:ea typeface="Times New Roman"/>
                <a:cs typeface="Times New Roman"/>
              </a:rPr>
              <a:t>Learning from mistakes in climate research</a:t>
            </a:r>
            <a:r>
              <a:rPr sz="1200" b="0" i="0" u="none">
                <a:solidFill>
                  <a:srgbClr val="000000"/>
                </a:solidFill>
                <a:latin typeface="Times New Roman"/>
                <a:ea typeface="Times New Roman"/>
                <a:cs typeface="Times New Roman"/>
              </a:rPr>
              <a:t>. In: </a:t>
            </a:r>
            <a:r>
              <a:rPr sz="1200" b="0" i="1" u="none">
                <a:solidFill>
                  <a:srgbClr val="000000"/>
                </a:solidFill>
                <a:latin typeface="Times New Roman"/>
                <a:ea typeface="Times New Roman"/>
                <a:cs typeface="Times New Roman"/>
              </a:rPr>
              <a:t>Theoretical and Applied Climatology</a:t>
            </a:r>
            <a:r>
              <a:rPr sz="1200" b="0" i="0" u="none">
                <a:solidFill>
                  <a:srgbClr val="000000"/>
                </a:solidFill>
                <a:latin typeface="Times New Roman"/>
                <a:ea typeface="Times New Roman"/>
                <a:cs typeface="Times New Roman"/>
              </a:rPr>
              <a:t>. Band 126, Nr. 3-4, November 2016, </a:t>
            </a:r>
            <a:r>
              <a:rPr sz="1200" b="0" i="0" u="sng">
                <a:solidFill>
                  <a:srgbClr val="000000"/>
                </a:solidFill>
                <a:latin typeface="Times New Roman"/>
                <a:ea typeface="Times New Roman"/>
                <a:cs typeface="Times New Roman"/>
                <a:hlinkClick r:id="rId12" tooltip="Internationale Standardnummer für fortlaufende Sammelwerke"/>
              </a:rPr>
              <a:t>ISSN</a:t>
            </a:r>
            <a:r>
              <a:rPr sz="1200" b="0" i="0" u="none">
                <a:solidFill>
                  <a:srgbClr val="000000"/>
                </a:solidFill>
                <a:latin typeface="Times New Roman"/>
                <a:ea typeface="Times New Roman"/>
                <a:cs typeface="Times New Roman"/>
              </a:rPr>
              <a:t> </a:t>
            </a:r>
            <a:r>
              <a:rPr sz="1200" b="0" i="0" u="sng">
                <a:solidFill>
                  <a:srgbClr val="000000"/>
                </a:solidFill>
                <a:latin typeface="Times New Roman"/>
                <a:ea typeface="Times New Roman"/>
                <a:cs typeface="Times New Roman"/>
                <a:hlinkClick r:id="rId25" tooltip="https://zdb-katalog.de/list.xhtml?t=iss%3D%220177-798X%22&amp;key=cql"/>
              </a:rPr>
              <a:t>0177-798X</a:t>
            </a:r>
            <a:r>
              <a:rPr sz="1200" b="0" i="0" u="none">
                <a:solidFill>
                  <a:srgbClr val="000000"/>
                </a:solidFill>
                <a:latin typeface="Times New Roman"/>
                <a:ea typeface="Times New Roman"/>
                <a:cs typeface="Times New Roman"/>
              </a:rPr>
              <a:t>, S. 699–703, </a:t>
            </a:r>
            <a:r>
              <a:rPr sz="1200" b="0" i="0" u="sng">
                <a:solidFill>
                  <a:srgbClr val="000000"/>
                </a:solidFill>
                <a:latin typeface="Times New Roman"/>
                <a:ea typeface="Times New Roman"/>
                <a:cs typeface="Times New Roman"/>
                <a:hlinkClick r:id="rId14" tooltip="Digital Object Identifier"/>
              </a:rPr>
              <a:t>doi</a:t>
            </a:r>
            <a:r>
              <a:rPr sz="1200" b="0" i="0" u="none">
                <a:solidFill>
                  <a:srgbClr val="000000"/>
                </a:solidFill>
                <a:latin typeface="Times New Roman"/>
                <a:ea typeface="Times New Roman"/>
                <a:cs typeface="Times New Roman"/>
              </a:rPr>
              <a:t>:</a:t>
            </a:r>
            <a:r>
              <a:rPr sz="1200" b="0" i="0" u="sng">
                <a:solidFill>
                  <a:srgbClr val="000000"/>
                </a:solidFill>
                <a:latin typeface="Times New Roman"/>
                <a:ea typeface="Times New Roman"/>
                <a:cs typeface="Times New Roman"/>
                <a:hlinkClick r:id="rId26" tooltip="https://doi.org/10.1007/s00704-015-1597-5"/>
              </a:rPr>
              <a:t>10.1007/s00704-015-1597-5</a:t>
            </a:r>
            <a:r>
              <a:rPr sz="1200" b="0" i="0" u="none">
                <a:solidFill>
                  <a:srgbClr val="000000"/>
                </a:solidFill>
                <a:latin typeface="Times New Roman"/>
                <a:ea typeface="Times New Roman"/>
                <a:cs typeface="Times New Roman"/>
              </a:rPr>
              <a:t> (</a:t>
            </a:r>
            <a:r>
              <a:rPr sz="1200" b="0" i="0" u="sng">
                <a:solidFill>
                  <a:srgbClr val="000000"/>
                </a:solidFill>
                <a:latin typeface="Times New Roman"/>
                <a:ea typeface="Times New Roman"/>
                <a:cs typeface="Times New Roman"/>
                <a:hlinkClick r:id="rId27" tooltip="http://link.springer.com/10.1007/s00704-015-1597-5"/>
              </a:rPr>
              <a:t>springer.com</a:t>
            </a:r>
            <a:r>
              <a:rPr sz="1200" b="0" i="0" u="none">
                <a:solidFill>
                  <a:srgbClr val="000000"/>
                </a:solidFill>
                <a:latin typeface="Times New Roman"/>
                <a:ea typeface="Times New Roman"/>
                <a:cs typeface="Times New Roman"/>
              </a:rPr>
              <a:t> [abgerufen am 13. Juli 2021]).</a:t>
            </a:r>
            <a:endParaRPr/>
          </a:p>
          <a:p>
            <a:pPr marL="184750" indent="-184750">
              <a:buFont typeface="Arial"/>
              <a:buAutoNum type="arabicPeriod"/>
              <a:defRPr/>
            </a:pPr>
            <a:r>
              <a:rPr sz="1200" b="0" i="0" u="none">
                <a:solidFill>
                  <a:srgbClr val="000000"/>
                </a:solidFill>
                <a:latin typeface="Times New Roman"/>
                <a:ea typeface="Times New Roman"/>
                <a:cs typeface="Times New Roman"/>
              </a:rPr>
              <a:t>James Powell: </a:t>
            </a:r>
            <a:r>
              <a:rPr sz="1200" b="0" i="1" u="none">
                <a:solidFill>
                  <a:srgbClr val="000000"/>
                </a:solidFill>
                <a:latin typeface="Times New Roman"/>
                <a:ea typeface="Times New Roman"/>
                <a:cs typeface="Times New Roman"/>
              </a:rPr>
              <a:t>Scientists Reach 100% Consensus on Anthropogenic Global Warming</a:t>
            </a:r>
            <a:r>
              <a:rPr sz="1200" b="0" i="0" u="none">
                <a:solidFill>
                  <a:srgbClr val="000000"/>
                </a:solidFill>
                <a:latin typeface="Times New Roman"/>
                <a:ea typeface="Times New Roman"/>
                <a:cs typeface="Times New Roman"/>
              </a:rPr>
              <a:t>. In: </a:t>
            </a:r>
            <a:r>
              <a:rPr sz="1200" b="0" i="1" u="none">
                <a:solidFill>
                  <a:srgbClr val="000000"/>
                </a:solidFill>
                <a:latin typeface="Times New Roman"/>
                <a:ea typeface="Times New Roman"/>
                <a:cs typeface="Times New Roman"/>
              </a:rPr>
              <a:t>Bulletin of Science, Technology &amp; Society</a:t>
            </a:r>
            <a:r>
              <a:rPr sz="1200" b="0" i="0" u="none">
                <a:solidFill>
                  <a:srgbClr val="000000"/>
                </a:solidFill>
                <a:latin typeface="Times New Roman"/>
                <a:ea typeface="Times New Roman"/>
                <a:cs typeface="Times New Roman"/>
              </a:rPr>
              <a:t>. Band 37, Nr. 4, Dezember 2017, </a:t>
            </a:r>
            <a:r>
              <a:rPr sz="1200" b="0" i="0" u="sng">
                <a:solidFill>
                  <a:srgbClr val="000000"/>
                </a:solidFill>
                <a:latin typeface="Times New Roman"/>
                <a:ea typeface="Times New Roman"/>
                <a:cs typeface="Times New Roman"/>
                <a:hlinkClick r:id="rId12" tooltip="Internationale Standardnummer für fortlaufende Sammelwerke"/>
              </a:rPr>
              <a:t>ISSN</a:t>
            </a:r>
            <a:r>
              <a:rPr sz="1200" b="0" i="0" u="none">
                <a:solidFill>
                  <a:srgbClr val="000000"/>
                </a:solidFill>
                <a:latin typeface="Times New Roman"/>
                <a:ea typeface="Times New Roman"/>
                <a:cs typeface="Times New Roman"/>
              </a:rPr>
              <a:t> </a:t>
            </a:r>
            <a:r>
              <a:rPr sz="1200" b="0" i="0" u="sng">
                <a:solidFill>
                  <a:srgbClr val="000000"/>
                </a:solidFill>
                <a:latin typeface="Times New Roman"/>
                <a:ea typeface="Times New Roman"/>
                <a:cs typeface="Times New Roman"/>
                <a:hlinkClick r:id="rId28" tooltip="https://zdb-katalog.de/list.xhtml?t=iss%3D%220270-4676%22&amp;key=cql"/>
              </a:rPr>
              <a:t>0270-4676</a:t>
            </a:r>
            <a:r>
              <a:rPr sz="1200" b="0" i="0" u="none">
                <a:solidFill>
                  <a:srgbClr val="000000"/>
                </a:solidFill>
                <a:latin typeface="Times New Roman"/>
                <a:ea typeface="Times New Roman"/>
                <a:cs typeface="Times New Roman"/>
              </a:rPr>
              <a:t>, S. 183–184, </a:t>
            </a:r>
            <a:r>
              <a:rPr sz="1200" b="0" i="0" u="sng">
                <a:solidFill>
                  <a:srgbClr val="000000"/>
                </a:solidFill>
                <a:latin typeface="Times New Roman"/>
                <a:ea typeface="Times New Roman"/>
                <a:cs typeface="Times New Roman"/>
                <a:hlinkClick r:id="rId14" tooltip="Digital Object Identifier"/>
              </a:rPr>
              <a:t>doi</a:t>
            </a:r>
            <a:r>
              <a:rPr sz="1200" b="0" i="0" u="none">
                <a:solidFill>
                  <a:srgbClr val="000000"/>
                </a:solidFill>
                <a:latin typeface="Times New Roman"/>
                <a:ea typeface="Times New Roman"/>
                <a:cs typeface="Times New Roman"/>
              </a:rPr>
              <a:t>:</a:t>
            </a:r>
            <a:r>
              <a:rPr sz="1200" b="0" i="0" u="sng">
                <a:solidFill>
                  <a:srgbClr val="000000"/>
                </a:solidFill>
                <a:latin typeface="Times New Roman"/>
                <a:ea typeface="Times New Roman"/>
                <a:cs typeface="Times New Roman"/>
                <a:hlinkClick r:id="rId29" tooltip="https://doi.org/10.1177/0270467619886266"/>
              </a:rPr>
              <a:t>10.1177/0270467619886266</a:t>
            </a:r>
            <a:r>
              <a:rPr sz="1200" b="0" i="0" u="none">
                <a:solidFill>
                  <a:srgbClr val="000000"/>
                </a:solidFill>
                <a:latin typeface="Times New Roman"/>
                <a:ea typeface="Times New Roman"/>
                <a:cs typeface="Times New Roman"/>
              </a:rPr>
              <a:t> (</a:t>
            </a:r>
            <a:r>
              <a:rPr sz="1200" b="0" i="0" u="sng">
                <a:solidFill>
                  <a:srgbClr val="000000"/>
                </a:solidFill>
                <a:latin typeface="Times New Roman"/>
                <a:ea typeface="Times New Roman"/>
                <a:cs typeface="Times New Roman"/>
                <a:hlinkClick r:id="rId30" tooltip="http://journals.sagepub.com/doi/10.1177/0270467619886266"/>
              </a:rPr>
              <a:t>sagepub.com</a:t>
            </a:r>
            <a:r>
              <a:rPr sz="1200" b="0" i="0" u="none">
                <a:solidFill>
                  <a:srgbClr val="000000"/>
                </a:solidFill>
                <a:latin typeface="Times New Roman"/>
                <a:ea typeface="Times New Roman"/>
                <a:cs typeface="Times New Roman"/>
              </a:rPr>
              <a:t> [abgerufen am 13. Juli 2021]).</a:t>
            </a:r>
            <a:endParaRPr/>
          </a:p>
          <a:p>
            <a:pPr marL="184750" indent="-184750">
              <a:buFont typeface="Arial"/>
              <a:buAutoNum type="arabicPeriod"/>
              <a:defRPr/>
            </a:pPr>
            <a:r>
              <a:rPr sz="1200" b="0" i="0" u="none">
                <a:solidFill>
                  <a:srgbClr val="000000"/>
                </a:solidFill>
                <a:latin typeface="Times New Roman"/>
                <a:ea typeface="Times New Roman"/>
                <a:cs typeface="Times New Roman"/>
              </a:rPr>
              <a:t>Karin Edvardsson Björnberg et al.: </a:t>
            </a:r>
            <a:r>
              <a:rPr sz="1200" b="0" i="1" u="none">
                <a:solidFill>
                  <a:srgbClr val="000000"/>
                </a:solidFill>
                <a:latin typeface="Times New Roman"/>
                <a:ea typeface="Times New Roman"/>
                <a:cs typeface="Times New Roman"/>
              </a:rPr>
              <a:t>Climate and environmental science denial: A review of the scientific literature published in 1990–2015</a:t>
            </a:r>
            <a:r>
              <a:rPr sz="1200" b="0" i="0" u="none">
                <a:solidFill>
                  <a:srgbClr val="000000"/>
                </a:solidFill>
                <a:latin typeface="Times New Roman"/>
                <a:ea typeface="Times New Roman"/>
                <a:cs typeface="Times New Roman"/>
              </a:rPr>
              <a:t>. In: </a:t>
            </a:r>
            <a:r>
              <a:rPr sz="1200" b="0" i="0" u="sng">
                <a:solidFill>
                  <a:srgbClr val="000000"/>
                </a:solidFill>
                <a:latin typeface="Times New Roman"/>
                <a:ea typeface="Times New Roman"/>
                <a:cs typeface="Times New Roman"/>
                <a:hlinkClick r:id="rId31" tooltip="Journal of Cleaner Production"/>
              </a:rPr>
              <a:t>Journal of Cleaner Production</a:t>
            </a:r>
            <a:r>
              <a:rPr sz="1200" b="0" i="0" u="none">
                <a:solidFill>
                  <a:srgbClr val="000000"/>
                </a:solidFill>
                <a:latin typeface="Times New Roman"/>
                <a:ea typeface="Times New Roman"/>
                <a:cs typeface="Times New Roman"/>
              </a:rPr>
              <a:t>. Band 167, 2017, S. 229–241, </a:t>
            </a:r>
            <a:r>
              <a:rPr sz="1200" b="0" i="0" u="sng">
                <a:solidFill>
                  <a:srgbClr val="000000"/>
                </a:solidFill>
                <a:latin typeface="Times New Roman"/>
                <a:ea typeface="Times New Roman"/>
                <a:cs typeface="Times New Roman"/>
                <a:hlinkClick r:id="rId14" tooltip="Digital Object Identifier"/>
              </a:rPr>
              <a:t>doi</a:t>
            </a:r>
            <a:r>
              <a:rPr sz="1200" b="0" i="0" u="none">
                <a:solidFill>
                  <a:srgbClr val="000000"/>
                </a:solidFill>
                <a:latin typeface="Times New Roman"/>
                <a:ea typeface="Times New Roman"/>
                <a:cs typeface="Times New Roman"/>
              </a:rPr>
              <a:t>:</a:t>
            </a:r>
            <a:r>
              <a:rPr sz="1200" b="0" i="0" u="sng">
                <a:solidFill>
                  <a:srgbClr val="000000"/>
                </a:solidFill>
                <a:latin typeface="Times New Roman"/>
                <a:ea typeface="Times New Roman"/>
                <a:cs typeface="Times New Roman"/>
                <a:hlinkClick r:id="rId32" tooltip="https://doi.org/10.1016/j.jclepro.2017.08.066"/>
              </a:rPr>
              <a:t>10.1016/j.jclepro.2017.08.066</a:t>
            </a:r>
            <a:r>
              <a:rPr sz="1200" b="0" i="0" u="none">
                <a:solidFill>
                  <a:srgbClr val="000000"/>
                </a:solidFill>
                <a:latin typeface="Times New Roman"/>
                <a:ea typeface="Times New Roman"/>
                <a:cs typeface="Times New Roman"/>
              </a:rPr>
              <a:t>.</a:t>
            </a:r>
            <a:endParaRPr/>
          </a:p>
          <a:p>
            <a:pPr marL="184750" indent="-184750">
              <a:buFont typeface="Arial"/>
              <a:buAutoNum type="arabicPeriod"/>
              <a:defRPr/>
            </a:pPr>
            <a:r>
              <a:rPr sz="1200" b="0" i="0" u="none">
                <a:solidFill>
                  <a:srgbClr val="000000"/>
                </a:solidFill>
                <a:latin typeface="Times New Roman"/>
                <a:ea typeface="Times New Roman"/>
                <a:cs typeface="Times New Roman"/>
              </a:rPr>
              <a:t>Kathie M. D’I. Treen et al.: </a:t>
            </a:r>
            <a:r>
              <a:rPr sz="1200" b="0" i="1" u="none">
                <a:solidFill>
                  <a:srgbClr val="000000"/>
                </a:solidFill>
                <a:latin typeface="Times New Roman"/>
                <a:ea typeface="Times New Roman"/>
                <a:cs typeface="Times New Roman"/>
              </a:rPr>
              <a:t>Online misinformation about climate change</a:t>
            </a:r>
            <a:r>
              <a:rPr sz="1200" b="0" i="0" u="none">
                <a:solidFill>
                  <a:srgbClr val="000000"/>
                </a:solidFill>
                <a:latin typeface="Times New Roman"/>
                <a:ea typeface="Times New Roman"/>
                <a:cs typeface="Times New Roman"/>
              </a:rPr>
              <a:t>. In: </a:t>
            </a:r>
            <a:r>
              <a:rPr sz="1200" b="0" i="1" u="none">
                <a:solidFill>
                  <a:srgbClr val="000000"/>
                </a:solidFill>
                <a:latin typeface="Times New Roman"/>
                <a:ea typeface="Times New Roman"/>
                <a:cs typeface="Times New Roman"/>
              </a:rPr>
              <a:t>WIREs Climate Change</a:t>
            </a:r>
            <a:r>
              <a:rPr sz="1200" b="0" i="0" u="none">
                <a:solidFill>
                  <a:srgbClr val="000000"/>
                </a:solidFill>
                <a:latin typeface="Times New Roman"/>
                <a:ea typeface="Times New Roman"/>
                <a:cs typeface="Times New Roman"/>
              </a:rPr>
              <a:t>. Band 11, Nr. 5, 2020, </a:t>
            </a:r>
            <a:r>
              <a:rPr sz="1200" b="0" i="0" u="sng">
                <a:solidFill>
                  <a:srgbClr val="000000"/>
                </a:solidFill>
                <a:latin typeface="Times New Roman"/>
                <a:ea typeface="Times New Roman"/>
                <a:cs typeface="Times New Roman"/>
                <a:hlinkClick r:id="rId14" tooltip="Digital Object Identifier"/>
              </a:rPr>
              <a:t>doi</a:t>
            </a:r>
            <a:r>
              <a:rPr sz="1200" b="0" i="0" u="none">
                <a:solidFill>
                  <a:srgbClr val="000000"/>
                </a:solidFill>
                <a:latin typeface="Times New Roman"/>
                <a:ea typeface="Times New Roman"/>
                <a:cs typeface="Times New Roman"/>
              </a:rPr>
              <a:t>:</a:t>
            </a:r>
            <a:r>
              <a:rPr sz="1200" b="0" i="0" u="sng">
                <a:solidFill>
                  <a:srgbClr val="000000"/>
                </a:solidFill>
                <a:latin typeface="Times New Roman"/>
                <a:ea typeface="Times New Roman"/>
                <a:cs typeface="Times New Roman"/>
                <a:hlinkClick r:id="rId33" tooltip="https://doi.org/10.1002/wcc.665"/>
              </a:rPr>
              <a:t>10.1002/wcc.665</a:t>
            </a:r>
            <a:r>
              <a:rPr sz="1200" b="0" i="0" u="none">
                <a:solidFill>
                  <a:srgbClr val="000000"/>
                </a:solidFill>
                <a:latin typeface="Times New Roman"/>
                <a:ea typeface="Times New Roman"/>
                <a:cs typeface="Times New Roman"/>
              </a:rPr>
              <a:t>.</a:t>
            </a:r>
            <a:endParaRPr/>
          </a:p>
        </p:txBody>
      </p:sp>
      <p:sp>
        <p:nvSpPr>
          <p:cNvPr id="2069540279" name="Slide Number Placeholder 5"/>
          <p:cNvSpPr>
            <a:spLocks noGrp="1"/>
          </p:cNvSpPr>
          <p:nvPr>
            <p:ph type="sldNum" sz="quarter" idx="12"/>
          </p:nvPr>
        </p:nvSpPr>
        <p:spPr bwMode="auto"/>
        <p:txBody>
          <a:bodyPr/>
          <a:lstStyle/>
          <a:p>
            <a:pPr>
              <a:defRPr/>
            </a:pPr>
            <a:fld id="{1139B335-5F02-F79A-2F06-22575C50EA3C}" type="slidenum">
              <a:rPr lang="de-DE"/>
              <a:t>23</a:t>
            </a:fld>
            <a:endParaRPr lang="de-DE"/>
          </a:p>
        </p:txBody>
      </p:sp>
      <p:sp>
        <p:nvSpPr>
          <p:cNvPr id="1774182234" name=" 1774182233"/>
          <p:cNvSpPr/>
          <p:nvPr/>
        </p:nvSpPr>
        <p:spPr bwMode="auto">
          <a:xfrm>
            <a:off x="7685742" y="5050118"/>
            <a:ext cx="254916" cy="365795"/>
          </a:xfrm>
        </p:spPr>
        <p:txBody>
          <a:bodyPr rot="0" spcFirstLastPara="0" vertOverflow="overflow" horzOverflow="clip" vert="horz" wrap="square" lIns="91440" tIns="45720" rIns="91440" bIns="45720" numCol="1" spcCol="0" rtlCol="0" fromWordArt="0" anchor="t" anchorCtr="0" forceAA="0" compatLnSpc="1">
            <a:prstTxWarp prst="textNoShape">
              <a:avLst/>
            </a:prstTxWarp>
            <a:spAutoFit/>
          </a:bodyPr>
          <a:lstStyle/>
          <a:p>
            <a:pPr>
              <a:defRPr/>
            </a:pPr>
            <a:endParaRPr/>
          </a:p>
        </p:txBody>
      </p:sp>
      <p:pic>
        <p:nvPicPr>
          <p:cNvPr id="736525086" name="Grafik 736525085"/>
          <p:cNvPicPr>
            <a:picLocks noChangeAspect="1"/>
          </p:cNvPicPr>
          <p:nvPr/>
        </p:nvPicPr>
        <p:blipFill>
          <a:blip r:embed="rId34"/>
          <a:stretch/>
        </p:blipFill>
        <p:spPr bwMode="auto">
          <a:xfrm>
            <a:off x="838198" y="1635739"/>
            <a:ext cx="3128767" cy="1911548"/>
          </a:xfrm>
          <a:prstGeom prst="rect">
            <a:avLst/>
          </a:prstGeom>
        </p:spPr>
      </p:pic>
      <p:sp>
        <p:nvSpPr>
          <p:cNvPr id="1008096577" name="Inhaltsplatzhalter 2"/>
          <p:cNvSpPr txBox="1"/>
          <p:nvPr/>
        </p:nvSpPr>
        <p:spPr bwMode="auto">
          <a:xfrm rot="-5399976">
            <a:off x="9138576" y="3817371"/>
            <a:ext cx="5619750" cy="461505"/>
          </a:xfrm>
          <a:prstGeom prst="rect">
            <a:avLst/>
          </a:prstGeom>
          <a:noFill/>
          <a:ln>
            <a:noFill/>
          </a:ln>
          <a:effectLst/>
        </p:spPr>
        <p:txBody>
          <a:bodyPr wrap="square" lIns="87225" tIns="43611" rIns="87225" bIns="43611" anchor="b">
            <a:noAutofit/>
          </a:bodyPr>
          <a:lstStyle>
            <a:lvl1pPr defTabSz="873124">
              <a:spcBef>
                <a:spcPts val="0"/>
              </a:spcBef>
              <a:buFont typeface="Arial Narrow"/>
              <a:buChar char="»"/>
              <a:defRPr sz="1600">
                <a:solidFill>
                  <a:srgbClr val="333333"/>
                </a:solidFill>
                <a:latin typeface="Arial"/>
              </a:defRPr>
            </a:lvl1pPr>
            <a:lvl2pPr marL="436563" indent="-285750" defTabSz="873124">
              <a:spcBef>
                <a:spcPts val="0"/>
              </a:spcBef>
              <a:buFont typeface="Symbol"/>
              <a:buChar char="-"/>
              <a:defRPr sz="1400">
                <a:solidFill>
                  <a:srgbClr val="333333"/>
                </a:solidFill>
                <a:latin typeface="Arial"/>
              </a:defRPr>
            </a:lvl2pPr>
            <a:lvl3pPr marL="873124" indent="-228600" defTabSz="873124">
              <a:spcBef>
                <a:spcPts val="0"/>
              </a:spcBef>
              <a:buFont typeface="Symbol"/>
              <a:buChar char="-"/>
              <a:defRPr sz="1400">
                <a:solidFill>
                  <a:srgbClr val="333333"/>
                </a:solidFill>
                <a:latin typeface="Arial"/>
              </a:defRPr>
            </a:lvl3pPr>
            <a:lvl4pPr marL="1309687" indent="-228600" defTabSz="873124">
              <a:spcBef>
                <a:spcPts val="0"/>
              </a:spcBef>
              <a:buFont typeface="Symbol"/>
              <a:buChar char="-"/>
              <a:defRPr sz="1400">
                <a:solidFill>
                  <a:srgbClr val="333333"/>
                </a:solidFill>
                <a:latin typeface="Arial"/>
              </a:defRPr>
            </a:lvl4pPr>
            <a:lvl5pPr marL="1744662" indent="-228600" defTabSz="873124">
              <a:spcBef>
                <a:spcPts val="0"/>
              </a:spcBef>
              <a:buFont typeface="Symbol"/>
              <a:buChar char="-"/>
              <a:defRPr sz="1400">
                <a:solidFill>
                  <a:srgbClr val="333333"/>
                </a:solidFill>
                <a:latin typeface="Arial"/>
              </a:defRPr>
            </a:lvl5pPr>
            <a:lvl6pPr marL="2201862" indent="-228600" defTabSz="873124">
              <a:spcBef>
                <a:spcPts val="0"/>
              </a:spcBef>
              <a:spcAft>
                <a:spcPts val="0"/>
              </a:spcAft>
              <a:buFont typeface="Symbol"/>
              <a:buChar char="-"/>
              <a:defRPr sz="1400">
                <a:solidFill>
                  <a:srgbClr val="333333"/>
                </a:solidFill>
                <a:latin typeface="Arial"/>
              </a:defRPr>
            </a:lvl6pPr>
            <a:lvl7pPr marL="2659062" indent="-228600" defTabSz="873124">
              <a:spcBef>
                <a:spcPts val="0"/>
              </a:spcBef>
              <a:spcAft>
                <a:spcPts val="0"/>
              </a:spcAft>
              <a:buFont typeface="Symbol"/>
              <a:buChar char="-"/>
              <a:defRPr sz="1400">
                <a:solidFill>
                  <a:srgbClr val="333333"/>
                </a:solidFill>
                <a:latin typeface="Arial"/>
              </a:defRPr>
            </a:lvl7pPr>
            <a:lvl8pPr marL="3116261" indent="-228600" defTabSz="873124">
              <a:spcBef>
                <a:spcPts val="0"/>
              </a:spcBef>
              <a:spcAft>
                <a:spcPts val="0"/>
              </a:spcAft>
              <a:buFont typeface="Symbol"/>
              <a:buChar char="-"/>
              <a:defRPr sz="1400">
                <a:solidFill>
                  <a:srgbClr val="333333"/>
                </a:solidFill>
                <a:latin typeface="Arial"/>
              </a:defRPr>
            </a:lvl8pPr>
            <a:lvl9pPr marL="3573462" indent="-228600" defTabSz="873124">
              <a:spcBef>
                <a:spcPts val="0"/>
              </a:spcBef>
              <a:spcAft>
                <a:spcPts val="0"/>
              </a:spcAft>
              <a:buFont typeface="Symbol"/>
              <a:buChar char="-"/>
              <a:defRPr sz="1400">
                <a:solidFill>
                  <a:srgbClr val="333333"/>
                </a:solidFill>
                <a:latin typeface="Arial"/>
              </a:defRPr>
            </a:lvl9pPr>
          </a:lstStyle>
          <a:p>
            <a:pPr>
              <a:spcBef>
                <a:spcPts val="0"/>
              </a:spcBef>
              <a:spcAft>
                <a:spcPts val="0"/>
              </a:spcAft>
              <a:buNone/>
              <a:defRPr/>
            </a:pPr>
            <a:r>
              <a:rPr lang="de-DE" sz="900" i="1">
                <a:solidFill>
                  <a:schemeClr val="tx1">
                    <a:lumMod val="50000"/>
                    <a:lumOff val="50000"/>
                  </a:schemeClr>
                </a:solidFill>
                <a:cs typeface="Arial"/>
              </a:rPr>
              <a:t>Grafik: </a:t>
            </a:r>
            <a:r>
              <a:rPr lang="en-US" sz="900" b="0" i="1" u="none" strike="noStrike" cap="none" spc="0">
                <a:solidFill>
                  <a:srgbClr val="595959"/>
                </a:solidFill>
                <a:latin typeface="Calibri Light"/>
                <a:ea typeface="Calibri Light"/>
                <a:cs typeface="Calibri Light"/>
              </a:rPr>
              <a:t>Skeptical Science, CC 3.0-BY-SA</a:t>
            </a:r>
            <a:endParaRPr sz="900" i="1">
              <a:solidFill>
                <a:schemeClr val="tx1">
                  <a:lumMod val="50000"/>
                  <a:lumOff val="50000"/>
                </a:schemeClr>
              </a:solidFill>
              <a:cs typeface="Arial"/>
            </a:endParaRPr>
          </a:p>
        </p:txBody>
      </p:sp>
      <p:sp>
        <p:nvSpPr>
          <p:cNvPr id="1449870285" name="Content Placeholder 2"/>
          <p:cNvSpPr>
            <a:spLocks noGrp="1"/>
          </p:cNvSpPr>
          <p:nvPr>
            <p:ph idx="1"/>
          </p:nvPr>
        </p:nvSpPr>
        <p:spPr bwMode="auto">
          <a:xfrm>
            <a:off x="700563" y="3628899"/>
            <a:ext cx="3729506" cy="4828458"/>
          </a:xfrm>
        </p:spPr>
        <p:txBody>
          <a:bodyPr vertOverflow="overflow" horzOverflow="clip" vert="horz" wrap="square" lIns="91440" tIns="45720" rIns="91440" bIns="45720" numCol="1" spcCol="0" rtlCol="0" fromWordArt="0" anchor="t" anchorCtr="0" forceAA="0" compatLnSpc="0">
            <a:normAutofit/>
          </a:bodyPr>
          <a:lstStyle/>
          <a:p>
            <a:pPr marL="0" indent="0">
              <a:buFont typeface="Arial"/>
              <a:buNone/>
              <a:defRPr/>
            </a:pPr>
            <a:r>
              <a:rPr lang="en-US" sz="1400" b="0" i="0" u="none" strike="noStrike" cap="none" spc="0">
                <a:solidFill>
                  <a:schemeClr val="tx1"/>
                </a:solidFill>
                <a:latin typeface="Calibri"/>
                <a:ea typeface="Calibri"/>
                <a:cs typeface="Calibri"/>
              </a:rPr>
              <a:t>Für eine gute Widerlegung der (falschen) Behauptung „Es gibt (noch) keinen wissenschaftlichen Konsens zum Klimawandel“:</a:t>
            </a:r>
            <a:endParaRPr/>
          </a:p>
          <a:p>
            <a:pPr>
              <a:defRPr/>
            </a:pPr>
            <a:r>
              <a:rPr lang="en-US" sz="1400" b="0" i="0" u="none" strike="noStrike" cap="none" spc="0">
                <a:solidFill>
                  <a:schemeClr val="tx1"/>
                </a:solidFill>
                <a:latin typeface="Calibri"/>
                <a:ea typeface="Calibri"/>
                <a:cs typeface="Calibri"/>
              </a:rPr>
              <a:t>“https://www.klimafakten.de/behauptungen/behauptung-es-gibt-noch-keinen-wissenschaftlichen-konsens-zum-klimawandel</a:t>
            </a:r>
            <a:endParaRPr/>
          </a:p>
          <a:p>
            <a:pPr>
              <a:defRPr/>
            </a:pPr>
            <a:endParaRPr lang="en-US" sz="1400" b="0" i="0" u="none" strike="noStrike" cap="none" spc="0">
              <a:solidFill>
                <a:schemeClr val="tx1"/>
              </a:solidFill>
              <a:latin typeface="Calibri"/>
              <a:ea typeface="Calibri"/>
              <a:cs typeface="Calibri"/>
            </a:endParaRPr>
          </a:p>
          <a:p>
            <a:pPr marL="0" indent="0">
              <a:buFont typeface="Arial"/>
              <a:buNone/>
              <a:defRPr/>
            </a:pPr>
            <a:r>
              <a:rPr lang="en-US" sz="1400" b="0" i="0" u="none" strike="noStrike" cap="none" spc="0">
                <a:solidFill>
                  <a:schemeClr val="tx1"/>
                </a:solidFill>
                <a:latin typeface="Calibri"/>
                <a:ea typeface="Calibri"/>
                <a:cs typeface="Calibri"/>
              </a:rPr>
              <a:t>Auf dieser Website von klimafakten.de finden sich auch weitere hilfreiche Materialien zum Umgang mit Klimaleugnern und Erkennen von Fake News. </a:t>
            </a:r>
            <a:endParaRPr/>
          </a:p>
        </p:txBody>
      </p:sp>
      <p:sp>
        <p:nvSpPr>
          <p:cNvPr id="2118353138" name="Rechteck 2"/>
          <p:cNvSpPr/>
          <p:nvPr/>
        </p:nvSpPr>
        <p:spPr bwMode="auto">
          <a:xfrm rot="16199932">
            <a:off x="-3162621" y="3145452"/>
            <a:ext cx="6861227" cy="570321"/>
          </a:xfrm>
          <a:prstGeom prst="rect">
            <a:avLst/>
          </a:prstGeom>
          <a:solidFill>
            <a:srgbClr val="00A7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2400" b="1"/>
              <a:t>Hintergrundinformation für Leiter:in</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bwMode="auto">
        <a:xfrm>
          <a:off x="0" y="0"/>
          <a:ext cx="0" cy="0"/>
          <a:chOff x="0" y="0"/>
          <a:chExt cx="0" cy="0"/>
        </a:xfrm>
      </p:grpSpPr>
      <p:sp>
        <p:nvSpPr>
          <p:cNvPr id="1997875318" name="CustomShape 2"/>
          <p:cNvSpPr/>
          <p:nvPr/>
        </p:nvSpPr>
        <p:spPr bwMode="auto">
          <a:xfrm>
            <a:off x="8004827" y="1590437"/>
            <a:ext cx="2997360" cy="648000"/>
          </a:xfrm>
          <a:prstGeom prst="rect">
            <a:avLst/>
          </a:prstGeom>
          <a:noFill/>
          <a:ln>
            <a:noFill/>
          </a:ln>
        </p:spPr>
        <p:style>
          <a:lnRef idx="0">
            <a:srgbClr val="000000"/>
          </a:lnRef>
          <a:fillRef idx="0">
            <a:srgbClr val="000000"/>
          </a:fillRef>
          <a:effectRef idx="0">
            <a:srgbClr val="000000"/>
          </a:effectRef>
          <a:fontRef idx="minor"/>
        </p:style>
        <p:txBody>
          <a:bodyPr lIns="90000" tIns="45000" rIns="90000" bIns="45000">
            <a:noAutofit/>
          </a:bodyPr>
          <a:lstStyle/>
          <a:p>
            <a:pPr>
              <a:lnSpc>
                <a:spcPct val="100000"/>
              </a:lnSpc>
              <a:defRPr/>
            </a:pPr>
            <a:r>
              <a:rPr lang="en-US" sz="1400" b="0" u="sng" strike="noStrike" spc="0">
                <a:solidFill>
                  <a:srgbClr val="0563C1"/>
                </a:solidFill>
                <a:latin typeface="Arial"/>
                <a:ea typeface="Arial"/>
                <a:hlinkClick r:id="rId3" tooltip="https://www.jstor.org/stable/26268316?seq=1#metadata_info_tab_contents"/>
              </a:rPr>
              <a:t>Rockström et al. 2009</a:t>
            </a:r>
            <a:endParaRPr lang="de-DE" sz="1400" b="0" strike="noStrike" spc="0">
              <a:latin typeface="Arial"/>
            </a:endParaRPr>
          </a:p>
          <a:p>
            <a:pPr>
              <a:lnSpc>
                <a:spcPct val="100000"/>
              </a:lnSpc>
              <a:defRPr/>
            </a:pPr>
            <a:r>
              <a:rPr lang="en-US" sz="1400" b="0" u="sng" strike="noStrike" spc="0">
                <a:solidFill>
                  <a:srgbClr val="0563C1"/>
                </a:solidFill>
                <a:latin typeface="Arial"/>
                <a:ea typeface="Arial"/>
                <a:hlinkClick r:id="rId4" tooltip="https://science.sciencemag.org/content/347/6223/1259855.abstract"/>
              </a:rPr>
              <a:t>Steffen et al. 2015</a:t>
            </a:r>
            <a:endParaRPr lang="de-DE" sz="1400" b="0" strike="noStrike" spc="0">
              <a:latin typeface="Arial"/>
            </a:endParaRPr>
          </a:p>
        </p:txBody>
      </p:sp>
      <p:sp>
        <p:nvSpPr>
          <p:cNvPr id="1739104759" name="Rechteck 1739104758"/>
          <p:cNvSpPr/>
          <p:nvPr/>
        </p:nvSpPr>
        <p:spPr bwMode="auto">
          <a:xfrm>
            <a:off x="6894980" y="6573591"/>
            <a:ext cx="5195018" cy="239528"/>
          </a:xfrm>
          <a:prstGeom prst="rect">
            <a:avLst/>
          </a:prstGeom>
          <a:noFill/>
        </p:spPr>
        <p:txBody>
          <a:bodyPr vertOverflow="overflow" horzOverflow="clip" vert="horz" wrap="square" lIns="91440" tIns="45720" rIns="91440" bIns="45720" numCol="1" spcCol="0" rtlCol="0" fromWordArt="0" anchor="t" anchorCtr="0" forceAA="0" compatLnSpc="0">
            <a:noAutofit/>
          </a:bodyPr>
          <a:lstStyle/>
          <a:p>
            <a:pPr algn="r">
              <a:defRPr/>
            </a:pPr>
            <a:r>
              <a:rPr sz="1000">
                <a:solidFill>
                  <a:schemeClr val="bg1">
                    <a:lumMod val="75000"/>
                  </a:schemeClr>
                </a:solidFill>
              </a:rPr>
              <a:t>Grafik: </a:t>
            </a:r>
            <a:r>
              <a:rPr lang="en-US" sz="1000" b="0" i="0" u="none" strike="noStrike" cap="none" spc="0">
                <a:solidFill>
                  <a:schemeClr val="bg1">
                    <a:lumMod val="75000"/>
                  </a:schemeClr>
                </a:solidFill>
                <a:latin typeface="Calibri"/>
                <a:ea typeface="Calibri"/>
                <a:cs typeface="Calibri"/>
              </a:rPr>
              <a:t>Felix Jörg Müller, CC BY-SA 4.0</a:t>
            </a:r>
            <a:endParaRPr sz="1000">
              <a:solidFill>
                <a:schemeClr val="bg1">
                  <a:lumMod val="75000"/>
                </a:schemeClr>
              </a:solidFill>
            </a:endParaRPr>
          </a:p>
        </p:txBody>
      </p:sp>
      <p:sp>
        <p:nvSpPr>
          <p:cNvPr id="410490104" name="Titel 1"/>
          <p:cNvSpPr>
            <a:spLocks noGrp="1"/>
          </p:cNvSpPr>
          <p:nvPr>
            <p:ph type="title"/>
          </p:nvPr>
        </p:nvSpPr>
        <p:spPr bwMode="auto">
          <a:xfrm>
            <a:off x="838198" y="365124"/>
            <a:ext cx="10515600" cy="585849"/>
          </a:xfrm>
        </p:spPr>
        <p:txBody>
          <a:bodyPr>
            <a:normAutofit fontScale="90000"/>
          </a:bodyPr>
          <a:lstStyle/>
          <a:p>
            <a:pPr>
              <a:defRPr/>
            </a:pPr>
            <a:r>
              <a:rPr lang="de-DE"/>
              <a:t>Planetare Belastungsgrenzen</a:t>
            </a:r>
            <a:endParaRPr/>
          </a:p>
        </p:txBody>
      </p:sp>
      <p:sp>
        <p:nvSpPr>
          <p:cNvPr id="1275839958" name=" 1275839957"/>
          <p:cNvSpPr/>
          <p:nvPr/>
        </p:nvSpPr>
        <p:spPr bwMode="auto">
          <a:xfrm>
            <a:off x="-6764250" y="-1782606"/>
            <a:ext cx="56329" cy="63054"/>
          </a:xfrm>
        </p:spPr>
        <p:txBody>
          <a:bodyPr rot="0" spcFirstLastPara="0" vertOverflow="overflow" horzOverflow="clip" vert="horz" wrap="square" lIns="91440" tIns="45720" rIns="91440" bIns="45720" numCol="1" spcCol="0" rtlCol="0" fromWordArt="0" anchor="t" anchorCtr="0" forceAA="0" compatLnSpc="1">
            <a:prstTxWarp prst="textNoShape">
              <a:avLst/>
            </a:prstTxWarp>
            <a:noAutofit/>
          </a:bodyPr>
          <a:lstStyle/>
          <a:p>
            <a:pPr>
              <a:defRPr/>
            </a:pPr>
            <a:endParaRPr/>
          </a:p>
        </p:txBody>
      </p:sp>
      <p:pic>
        <p:nvPicPr>
          <p:cNvPr id="494506668" name="Grafik 494506667"/>
          <p:cNvPicPr>
            <a:picLocks noChangeAspect="1"/>
          </p:cNvPicPr>
          <p:nvPr/>
        </p:nvPicPr>
        <p:blipFill>
          <a:blip r:embed="rId5"/>
          <a:srcRect t="11162"/>
          <a:stretch/>
        </p:blipFill>
        <p:spPr bwMode="auto">
          <a:xfrm>
            <a:off x="597610" y="1126901"/>
            <a:ext cx="6216877" cy="5694693"/>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bwMode="auto">
        <a:xfrm>
          <a:off x="0" y="0"/>
          <a:ext cx="0" cy="0"/>
          <a:chOff x="0" y="0"/>
          <a:chExt cx="0" cy="0"/>
        </a:xfrm>
      </p:grpSpPr>
      <p:sp>
        <p:nvSpPr>
          <p:cNvPr id="252103586" name="CustomShape 2"/>
          <p:cNvSpPr/>
          <p:nvPr/>
        </p:nvSpPr>
        <p:spPr bwMode="auto">
          <a:xfrm>
            <a:off x="6563133" y="1590437"/>
            <a:ext cx="5124718" cy="648000"/>
          </a:xfrm>
          <a:prstGeom prst="rect">
            <a:avLst/>
          </a:prstGeom>
          <a:noFill/>
          <a:ln>
            <a:noFill/>
          </a:ln>
        </p:spPr>
        <p:style>
          <a:lnRef idx="0">
            <a:srgbClr val="000000"/>
          </a:lnRef>
          <a:fillRef idx="0">
            <a:srgbClr val="000000"/>
          </a:fillRef>
          <a:effectRef idx="0">
            <a:srgbClr val="000000"/>
          </a:effectRef>
          <a:fontRef idx="minor"/>
        </p:style>
        <p:txBody>
          <a:bodyPr lIns="90000" tIns="45000" rIns="90000" bIns="45000">
            <a:noAutofit/>
          </a:bodyPr>
          <a:lstStyle/>
          <a:p>
            <a:pPr>
              <a:defRPr/>
            </a:pPr>
            <a:endParaRPr sz="1200" b="1" i="0" u="none">
              <a:solidFill>
                <a:srgbClr val="000000"/>
              </a:solidFill>
              <a:latin typeface="Calibri"/>
              <a:ea typeface="Calibri"/>
              <a:cs typeface="Calibri"/>
            </a:endParaRPr>
          </a:p>
          <a:p>
            <a:pPr marL="217793" indent="-217793">
              <a:buFont typeface="Arial"/>
              <a:buChar char="•"/>
              <a:defRPr/>
            </a:pPr>
            <a:r>
              <a:rPr sz="1200" b="1" i="0" u="none">
                <a:solidFill>
                  <a:srgbClr val="000000"/>
                </a:solidFill>
                <a:latin typeface="Calibri"/>
                <a:ea typeface="Calibri"/>
                <a:cs typeface="Calibri"/>
              </a:rPr>
              <a:t>Stratosphärischer Ozonabbau </a:t>
            </a:r>
            <a:r>
              <a:rPr sz="1200" b="0" i="0" u="none">
                <a:solidFill>
                  <a:srgbClr val="000000"/>
                </a:solidFill>
                <a:latin typeface="Calibri"/>
                <a:ea typeface="Calibri"/>
                <a:cs typeface="Calibri"/>
              </a:rPr>
              <a:t>(das gestiegene Hautkrebsrisiko),</a:t>
            </a:r>
            <a:endParaRPr/>
          </a:p>
          <a:p>
            <a:pPr marL="217793" indent="-217793">
              <a:buFont typeface="Arial"/>
              <a:buChar char="•"/>
              <a:defRPr/>
            </a:pPr>
            <a:r>
              <a:rPr sz="1200" b="1" i="0" u="none">
                <a:solidFill>
                  <a:srgbClr val="000000"/>
                </a:solidFill>
                <a:latin typeface="Calibri"/>
                <a:ea typeface="Calibri"/>
                <a:cs typeface="Calibri"/>
              </a:rPr>
              <a:t>Atmosphärische Aerosolbelastung</a:t>
            </a:r>
            <a:r>
              <a:rPr sz="1200" b="0" i="0" u="none">
                <a:solidFill>
                  <a:srgbClr val="000000"/>
                </a:solidFill>
                <a:latin typeface="Calibri"/>
                <a:ea typeface="Calibri"/>
                <a:cs typeface="Calibri"/>
              </a:rPr>
              <a:t> (z.B. Luftverschmutzung durch Autos oder Kaminfeuer zu Hause),</a:t>
            </a:r>
            <a:endParaRPr/>
          </a:p>
          <a:p>
            <a:pPr marL="217793" indent="-217793">
              <a:buFont typeface="Arial"/>
              <a:buChar char="•"/>
              <a:defRPr/>
            </a:pPr>
            <a:r>
              <a:rPr sz="1200" b="0" i="0" u="none">
                <a:solidFill>
                  <a:srgbClr val="000000"/>
                </a:solidFill>
                <a:latin typeface="Calibri"/>
                <a:ea typeface="Calibri"/>
                <a:cs typeface="Calibri"/>
              </a:rPr>
              <a:t>Freisetzung von </a:t>
            </a:r>
            <a:r>
              <a:rPr sz="1200" b="1" i="0" u="none">
                <a:solidFill>
                  <a:srgbClr val="000000"/>
                </a:solidFill>
                <a:latin typeface="Calibri"/>
                <a:ea typeface="Calibri"/>
                <a:cs typeface="Calibri"/>
              </a:rPr>
              <a:t>Chemikalien </a:t>
            </a:r>
            <a:r>
              <a:rPr sz="1200" b="0" i="0" u="none">
                <a:solidFill>
                  <a:srgbClr val="000000"/>
                </a:solidFill>
                <a:latin typeface="Calibri"/>
                <a:ea typeface="Calibri"/>
                <a:cs typeface="Calibri"/>
              </a:rPr>
              <a:t>(Plastik usw.),</a:t>
            </a:r>
            <a:endParaRPr/>
          </a:p>
          <a:p>
            <a:pPr marL="217793" indent="-217793">
              <a:buFont typeface="Arial"/>
              <a:buChar char="•"/>
              <a:defRPr/>
            </a:pPr>
            <a:r>
              <a:rPr sz="1200" b="1" i="0" u="none">
                <a:solidFill>
                  <a:srgbClr val="000000"/>
                </a:solidFill>
                <a:latin typeface="Calibri"/>
                <a:ea typeface="Calibri"/>
                <a:cs typeface="Calibri"/>
              </a:rPr>
              <a:t>Übersäuerung der Ozeane </a:t>
            </a:r>
            <a:r>
              <a:rPr sz="1200" b="0" i="0" u="none">
                <a:solidFill>
                  <a:srgbClr val="000000"/>
                </a:solidFill>
                <a:latin typeface="Calibri"/>
                <a:ea typeface="Calibri"/>
                <a:cs typeface="Calibri"/>
              </a:rPr>
              <a:t>(die Ozeane nehmen einen großen Teil der Treibhausgasemissionen auf und versauern dadurch (Kohlensäure) —&gt; Gefährdung u.a. von Korallen),</a:t>
            </a:r>
            <a:endParaRPr/>
          </a:p>
          <a:p>
            <a:pPr marL="217793" indent="-217793">
              <a:buFont typeface="Arial"/>
              <a:buChar char="•"/>
              <a:defRPr/>
            </a:pPr>
            <a:r>
              <a:rPr sz="1200" b="1" i="0" u="none">
                <a:solidFill>
                  <a:srgbClr val="000000"/>
                </a:solidFill>
                <a:latin typeface="Calibri"/>
                <a:ea typeface="Calibri"/>
                <a:cs typeface="Calibri"/>
              </a:rPr>
              <a:t>Globaler Süßwasserverbrauch</a:t>
            </a:r>
            <a:r>
              <a:rPr sz="1200" b="0" i="0" u="none">
                <a:solidFill>
                  <a:srgbClr val="000000"/>
                </a:solidFill>
                <a:latin typeface="Calibri"/>
                <a:ea typeface="Calibri"/>
                <a:cs typeface="Calibri"/>
              </a:rPr>
              <a:t>,</a:t>
            </a:r>
            <a:endParaRPr/>
          </a:p>
          <a:p>
            <a:pPr marL="217793" indent="-217793">
              <a:buFont typeface="Arial"/>
              <a:buChar char="•"/>
              <a:defRPr/>
            </a:pPr>
            <a:r>
              <a:rPr sz="1200" b="1" i="0" u="none">
                <a:solidFill>
                  <a:srgbClr val="000000"/>
                </a:solidFill>
                <a:latin typeface="Calibri"/>
                <a:ea typeface="Calibri"/>
                <a:cs typeface="Calibri"/>
              </a:rPr>
              <a:t>Veränderungen der Landnutzung </a:t>
            </a:r>
            <a:r>
              <a:rPr sz="1200" b="0" i="0" u="none">
                <a:solidFill>
                  <a:srgbClr val="000000"/>
                </a:solidFill>
                <a:latin typeface="Calibri"/>
                <a:ea typeface="Calibri"/>
                <a:cs typeface="Calibri"/>
              </a:rPr>
              <a:t>(z.B. wird ein großer und zunehmender Teil der Landflächen für Siedlungsflächen und Landwirtschaft genutzt)</a:t>
            </a:r>
            <a:endParaRPr/>
          </a:p>
          <a:p>
            <a:pPr marL="217793" indent="-217793">
              <a:buFont typeface="Arial"/>
              <a:buChar char="•"/>
              <a:defRPr/>
            </a:pPr>
            <a:r>
              <a:rPr sz="1200" b="1" i="0" u="none">
                <a:solidFill>
                  <a:srgbClr val="000000"/>
                </a:solidFill>
                <a:latin typeface="Calibri"/>
                <a:ea typeface="Calibri"/>
                <a:cs typeface="Calibri"/>
              </a:rPr>
              <a:t>Klimakrise</a:t>
            </a:r>
            <a:r>
              <a:rPr sz="1200" b="0" i="0" u="none">
                <a:solidFill>
                  <a:srgbClr val="000000"/>
                </a:solidFill>
                <a:latin typeface="Calibri"/>
                <a:ea typeface="Calibri"/>
                <a:cs typeface="Calibri"/>
              </a:rPr>
              <a:t>,</a:t>
            </a:r>
            <a:endParaRPr/>
          </a:p>
          <a:p>
            <a:pPr marL="217793" indent="-217793">
              <a:buFont typeface="Arial"/>
              <a:buChar char="•"/>
              <a:defRPr/>
            </a:pPr>
            <a:r>
              <a:rPr sz="1200" b="1" i="0" u="none">
                <a:solidFill>
                  <a:srgbClr val="000000"/>
                </a:solidFill>
                <a:latin typeface="Calibri"/>
                <a:ea typeface="Calibri"/>
                <a:cs typeface="Calibri"/>
              </a:rPr>
              <a:t>Biogeochemische Kreisläufe </a:t>
            </a:r>
            <a:r>
              <a:rPr sz="1200" b="0" i="0" u="none">
                <a:solidFill>
                  <a:srgbClr val="000000"/>
                </a:solidFill>
                <a:latin typeface="Calibri"/>
                <a:ea typeface="Calibri"/>
                <a:cs typeface="Calibri"/>
              </a:rPr>
              <a:t>(z.B. </a:t>
            </a:r>
            <a:r>
              <a:rPr sz="1200" b="1" i="0" u="none">
                <a:solidFill>
                  <a:srgbClr val="000000"/>
                </a:solidFill>
                <a:latin typeface="Calibri"/>
                <a:ea typeface="Calibri"/>
                <a:cs typeface="Calibri"/>
              </a:rPr>
              <a:t>Stickstoff </a:t>
            </a:r>
            <a:r>
              <a:rPr sz="1200" b="0" i="0" u="none">
                <a:solidFill>
                  <a:srgbClr val="000000"/>
                </a:solidFill>
                <a:latin typeface="Calibri"/>
                <a:ea typeface="Calibri"/>
                <a:cs typeface="Calibri"/>
              </a:rPr>
              <a:t>und </a:t>
            </a:r>
            <a:r>
              <a:rPr sz="1200" b="1" i="0" u="none">
                <a:solidFill>
                  <a:srgbClr val="000000"/>
                </a:solidFill>
                <a:latin typeface="Calibri"/>
                <a:ea typeface="Calibri"/>
                <a:cs typeface="Calibri"/>
              </a:rPr>
              <a:t>Phosphor, </a:t>
            </a:r>
            <a:r>
              <a:rPr sz="1200" b="0" i="0" u="none">
                <a:solidFill>
                  <a:srgbClr val="000000"/>
                </a:solidFill>
                <a:latin typeface="Calibri"/>
                <a:ea typeface="Calibri"/>
                <a:cs typeface="Calibri"/>
              </a:rPr>
              <a:t>stammend v.a.  aus Düngemitteln für die konventionelle Landwirtschaft, die bei uns den größten Teil der Landwirtschaft ausmacht; Schädigung von Wasser und Böden) und</a:t>
            </a:r>
            <a:endParaRPr/>
          </a:p>
          <a:p>
            <a:pPr marL="217793" indent="-217793">
              <a:buFont typeface="Arial"/>
              <a:buChar char="•"/>
              <a:defRPr/>
            </a:pPr>
            <a:r>
              <a:rPr sz="1200" b="1" i="0" u="none">
                <a:solidFill>
                  <a:srgbClr val="000000"/>
                </a:solidFill>
                <a:latin typeface="Calibri"/>
                <a:ea typeface="Calibri"/>
                <a:cs typeface="Calibri"/>
              </a:rPr>
              <a:t>Integrität der Biosphäre </a:t>
            </a:r>
            <a:r>
              <a:rPr sz="1200" b="0" i="0" u="none">
                <a:solidFill>
                  <a:srgbClr val="000000"/>
                </a:solidFill>
                <a:latin typeface="Calibri"/>
                <a:ea typeface="Calibri"/>
                <a:cs typeface="Calibri"/>
              </a:rPr>
              <a:t>(z.B. beschleunigt sich das Artensterben bzw. Der Verlust von Biodiversität  dramatisch)</a:t>
            </a:r>
            <a:endParaRPr/>
          </a:p>
        </p:txBody>
      </p:sp>
      <p:sp>
        <p:nvSpPr>
          <p:cNvPr id="354016057" name="Titel 1"/>
          <p:cNvSpPr>
            <a:spLocks noGrp="1"/>
          </p:cNvSpPr>
          <p:nvPr>
            <p:ph type="title"/>
          </p:nvPr>
        </p:nvSpPr>
        <p:spPr bwMode="auto">
          <a:xfrm>
            <a:off x="838198" y="365124"/>
            <a:ext cx="10515600" cy="585849"/>
          </a:xfrm>
        </p:spPr>
        <p:txBody>
          <a:bodyPr>
            <a:normAutofit fontScale="90000"/>
          </a:bodyPr>
          <a:lstStyle/>
          <a:p>
            <a:pPr>
              <a:defRPr/>
            </a:pPr>
            <a:r>
              <a:rPr lang="de-DE"/>
              <a:t>Planetare Belastungsgrenzen</a:t>
            </a:r>
            <a:endParaRPr/>
          </a:p>
        </p:txBody>
      </p:sp>
      <p:sp>
        <p:nvSpPr>
          <p:cNvPr id="1347939104" name="Textfeld 1347939103"/>
          <p:cNvSpPr txBox="1"/>
          <p:nvPr/>
        </p:nvSpPr>
        <p:spPr bwMode="auto">
          <a:xfrm>
            <a:off x="6494293" y="5136498"/>
            <a:ext cx="5310802" cy="640114"/>
          </a:xfrm>
          <a:prstGeom prst="rect">
            <a:avLst/>
          </a:prstGeom>
          <a:noFill/>
        </p:spPr>
        <p:txBody>
          <a:bodyPr vertOverflow="overflow" horzOverflow="clip" vert="horz" wrap="square" lIns="91440" tIns="45720" rIns="91440" bIns="45720" numCol="1" spcCol="0" rtlCol="0" fromWordArt="0" anchor="t" anchorCtr="0" forceAA="0" compatLnSpc="0">
            <a:noAutofit/>
          </a:bodyPr>
          <a:lstStyle/>
          <a:p>
            <a:pPr>
              <a:defRPr/>
            </a:pPr>
            <a:r>
              <a:rPr lang="en-US" sz="1800" b="0" i="0" u="sng" strike="noStrike" cap="none" spc="0">
                <a:latin typeface="Calibri"/>
                <a:ea typeface="Calibri"/>
                <a:cs typeface="Calibri"/>
                <a:hlinkClick r:id="rId3" tooltip="https://www.stockholmresilience.org/research/planetary-boundaries/the-nine-planetary-boundaries.html"/>
              </a:rPr>
              <a:t>Originalquelle: https://www.stockholmresilience.org/research/planetary-boundaries/the-nine-planetary-boundaries.html</a:t>
            </a:r>
            <a:r>
              <a:rPr lang="en-US" sz="1800" b="0" i="0" u="none" strike="noStrike" cap="none" spc="0">
                <a:solidFill>
                  <a:schemeClr val="tx1"/>
                </a:solidFill>
                <a:latin typeface="Calibri"/>
                <a:ea typeface="Calibri"/>
                <a:cs typeface="Calibri"/>
              </a:rPr>
              <a:t> </a:t>
            </a:r>
            <a:endParaRPr/>
          </a:p>
        </p:txBody>
      </p:sp>
      <p:sp>
        <p:nvSpPr>
          <p:cNvPr id="117787176" name=" 117787175"/>
          <p:cNvSpPr/>
          <p:nvPr/>
        </p:nvSpPr>
        <p:spPr bwMode="auto">
          <a:xfrm>
            <a:off x="-6764250" y="-1782606"/>
            <a:ext cx="56329" cy="63054"/>
          </a:xfrm>
        </p:spPr>
        <p:txBody>
          <a:bodyPr rot="0" spcFirstLastPara="0" vertOverflow="overflow" horzOverflow="clip" vert="horz" wrap="square" lIns="91440" tIns="45720" rIns="91440" bIns="45720" numCol="1" spcCol="0" rtlCol="0" fromWordArt="0" anchor="t" anchorCtr="0" forceAA="0" compatLnSpc="1">
            <a:prstTxWarp prst="textNoShape">
              <a:avLst/>
            </a:prstTxWarp>
            <a:noAutofit/>
          </a:bodyPr>
          <a:lstStyle/>
          <a:p>
            <a:pPr>
              <a:defRPr/>
            </a:pPr>
            <a:endParaRPr/>
          </a:p>
        </p:txBody>
      </p:sp>
      <p:pic>
        <p:nvPicPr>
          <p:cNvPr id="1845784742" name="Grafik 1845784741"/>
          <p:cNvPicPr>
            <a:picLocks noChangeAspect="1"/>
          </p:cNvPicPr>
          <p:nvPr/>
        </p:nvPicPr>
        <p:blipFill>
          <a:blip r:embed="rId4"/>
          <a:srcRect t="12106"/>
          <a:stretch/>
        </p:blipFill>
        <p:spPr bwMode="auto">
          <a:xfrm>
            <a:off x="614679" y="1312117"/>
            <a:ext cx="5879613" cy="5328551"/>
          </a:xfrm>
          <a:prstGeom prst="rect">
            <a:avLst/>
          </a:prstGeom>
        </p:spPr>
      </p:pic>
      <p:sp>
        <p:nvSpPr>
          <p:cNvPr id="1635488973" name="Rechteck 2"/>
          <p:cNvSpPr/>
          <p:nvPr/>
        </p:nvSpPr>
        <p:spPr bwMode="auto">
          <a:xfrm rot="16199932">
            <a:off x="-3162621" y="3145452"/>
            <a:ext cx="6861227" cy="570321"/>
          </a:xfrm>
          <a:prstGeom prst="rect">
            <a:avLst/>
          </a:prstGeom>
          <a:solidFill>
            <a:srgbClr val="00A7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2400" b="1"/>
              <a:t>Hintergrundinformation für Leiter:in</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Das 1,5°-Ziel – kein Selbstläufer</a:t>
            </a:r>
            <a:endParaRPr/>
          </a:p>
        </p:txBody>
      </p:sp>
      <p:pic>
        <p:nvPicPr>
          <p:cNvPr id="9" name="Inhaltsplatzhalter 8"/>
          <p:cNvPicPr>
            <a:picLocks noGrp="1" noChangeAspect="1"/>
          </p:cNvPicPr>
          <p:nvPr>
            <p:ph idx="1"/>
          </p:nvPr>
        </p:nvPicPr>
        <p:blipFill>
          <a:blip r:embed="rId2"/>
          <a:stretch/>
        </p:blipFill>
        <p:spPr bwMode="auto">
          <a:xfrm>
            <a:off x="1868850" y="1370171"/>
            <a:ext cx="7224923" cy="5049677"/>
          </a:xfrm>
          <a:prstGeom prst="rect">
            <a:avLst/>
          </a:prstGeom>
        </p:spPr>
      </p:pic>
      <p:sp>
        <p:nvSpPr>
          <p:cNvPr id="8" name="Inhaltsplatzhalter 2"/>
          <p:cNvSpPr txBox="1"/>
          <p:nvPr/>
        </p:nvSpPr>
        <p:spPr bwMode="auto">
          <a:xfrm rot="-5400000">
            <a:off x="9232395" y="3777174"/>
            <a:ext cx="5537200" cy="395852"/>
          </a:xfrm>
          <a:prstGeom prst="rect">
            <a:avLst/>
          </a:prstGeom>
          <a:noFill/>
          <a:ln>
            <a:noFill/>
          </a:ln>
          <a:effectLst/>
        </p:spPr>
        <p:txBody>
          <a:bodyPr lIns="87226" tIns="43612" rIns="87226" bIns="43612" anchor="b">
            <a:spAutoFit/>
          </a:bodyPr>
          <a:lstStyle>
            <a:lvl1pPr defTabSz="873125">
              <a:spcBef>
                <a:spcPts val="0"/>
              </a:spcBef>
              <a:buFont typeface="Arial Narrow"/>
              <a:buChar char="»"/>
              <a:defRPr sz="1600">
                <a:solidFill>
                  <a:srgbClr val="333333"/>
                </a:solidFill>
                <a:latin typeface="Arial"/>
              </a:defRPr>
            </a:lvl1pPr>
            <a:lvl2pPr marL="436563" indent="-285750" defTabSz="873125">
              <a:spcBef>
                <a:spcPts val="0"/>
              </a:spcBef>
              <a:buFont typeface="Symbol"/>
              <a:buChar char="-"/>
              <a:defRPr sz="1400">
                <a:solidFill>
                  <a:srgbClr val="333333"/>
                </a:solidFill>
                <a:latin typeface="Arial"/>
              </a:defRPr>
            </a:lvl2pPr>
            <a:lvl3pPr marL="873125" indent="-228600" defTabSz="873125">
              <a:spcBef>
                <a:spcPts val="0"/>
              </a:spcBef>
              <a:buFont typeface="Symbol"/>
              <a:buChar char="-"/>
              <a:defRPr sz="1400">
                <a:solidFill>
                  <a:srgbClr val="333333"/>
                </a:solidFill>
                <a:latin typeface="Arial"/>
              </a:defRPr>
            </a:lvl3pPr>
            <a:lvl4pPr marL="1309688" indent="-228600" defTabSz="873125">
              <a:spcBef>
                <a:spcPts val="0"/>
              </a:spcBef>
              <a:buFont typeface="Symbol"/>
              <a:buChar char="-"/>
              <a:defRPr sz="1400">
                <a:solidFill>
                  <a:srgbClr val="333333"/>
                </a:solidFill>
                <a:latin typeface="Arial"/>
              </a:defRPr>
            </a:lvl4pPr>
            <a:lvl5pPr marL="1744663" indent="-228600" defTabSz="873125">
              <a:spcBef>
                <a:spcPts val="0"/>
              </a:spcBef>
              <a:buFont typeface="Symbol"/>
              <a:buChar char="-"/>
              <a:defRPr sz="1400">
                <a:solidFill>
                  <a:srgbClr val="333333"/>
                </a:solidFill>
                <a:latin typeface="Arial"/>
              </a:defRPr>
            </a:lvl5pPr>
            <a:lvl6pPr marL="2201863" indent="-228600" defTabSz="873125">
              <a:spcBef>
                <a:spcPts val="0"/>
              </a:spcBef>
              <a:spcAft>
                <a:spcPts val="0"/>
              </a:spcAft>
              <a:buFont typeface="Symbol"/>
              <a:buChar char="-"/>
              <a:defRPr sz="1400">
                <a:solidFill>
                  <a:srgbClr val="333333"/>
                </a:solidFill>
                <a:latin typeface="Arial"/>
              </a:defRPr>
            </a:lvl6pPr>
            <a:lvl7pPr marL="2659063" indent="-228600" defTabSz="873125">
              <a:spcBef>
                <a:spcPts val="0"/>
              </a:spcBef>
              <a:spcAft>
                <a:spcPts val="0"/>
              </a:spcAft>
              <a:buFont typeface="Symbol"/>
              <a:buChar char="-"/>
              <a:defRPr sz="1400">
                <a:solidFill>
                  <a:srgbClr val="333333"/>
                </a:solidFill>
                <a:latin typeface="Arial"/>
              </a:defRPr>
            </a:lvl7pPr>
            <a:lvl8pPr marL="3116262" indent="-228600" defTabSz="873125">
              <a:spcBef>
                <a:spcPts val="0"/>
              </a:spcBef>
              <a:spcAft>
                <a:spcPts val="0"/>
              </a:spcAft>
              <a:buFont typeface="Symbol"/>
              <a:buChar char="-"/>
              <a:defRPr sz="1400">
                <a:solidFill>
                  <a:srgbClr val="333333"/>
                </a:solidFill>
                <a:latin typeface="Arial"/>
              </a:defRPr>
            </a:lvl8pPr>
            <a:lvl9pPr marL="3573463" indent="-228600" defTabSz="873125">
              <a:spcBef>
                <a:spcPts val="0"/>
              </a:spcBef>
              <a:spcAft>
                <a:spcPts val="0"/>
              </a:spcAft>
              <a:buFont typeface="Symbol"/>
              <a:buChar char="-"/>
              <a:defRPr sz="1400">
                <a:solidFill>
                  <a:srgbClr val="333333"/>
                </a:solidFill>
                <a:latin typeface="Arial"/>
              </a:defRPr>
            </a:lvl9pPr>
          </a:lstStyle>
          <a:p>
            <a:pPr>
              <a:spcBef>
                <a:spcPts val="0"/>
              </a:spcBef>
              <a:spcAft>
                <a:spcPts val="0"/>
              </a:spcAft>
              <a:buNone/>
              <a:defRPr/>
            </a:pPr>
            <a:r>
              <a:rPr lang="de-DE" sz="1000" i="1">
                <a:solidFill>
                  <a:schemeClr val="bg1">
                    <a:lumMod val="65000"/>
                  </a:schemeClr>
                </a:solidFill>
                <a:cs typeface="Arial"/>
              </a:rPr>
              <a:t>Quelle: Eigene Grafik, basierend auf Meinshausen et al. 2011,</a:t>
            </a:r>
            <a:r>
              <a:rPr lang="en-US" sz="1000" i="1">
                <a:solidFill>
                  <a:schemeClr val="bg1">
                    <a:lumMod val="65000"/>
                  </a:schemeClr>
                </a:solidFill>
                <a:cs typeface="Arial"/>
              </a:rPr>
              <a:t> The RCP greenhouse gas concentrations and their extensions from 1765 to 2300</a:t>
            </a:r>
            <a:r>
              <a:rPr lang="de-DE" sz="1000" i="1">
                <a:solidFill>
                  <a:schemeClr val="bg1">
                    <a:lumMod val="65000"/>
                  </a:schemeClr>
                </a:solidFill>
                <a:cs typeface="Arial"/>
              </a:rPr>
              <a:t> . In: C.imatiic Change</a:t>
            </a:r>
            <a:endParaRPr lang="de-DE" sz="800">
              <a:solidFill>
                <a:schemeClr val="bg1">
                  <a:lumMod val="65000"/>
                </a:schemeClr>
              </a:solidFill>
              <a:cs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noAutofit/>
          </a:bodyPr>
          <a:lstStyle/>
          <a:p>
            <a:pPr>
              <a:defRPr/>
            </a:pPr>
            <a:r>
              <a:rPr lang="de-DE" sz="2800">
                <a:solidFill>
                  <a:schemeClr val="tx1">
                    <a:lumMod val="50000"/>
                    <a:lumOff val="50000"/>
                  </a:schemeClr>
                </a:solidFill>
              </a:rPr>
              <a:t>Bezug zu Quizfrage 4</a:t>
            </a:r>
            <a:br>
              <a:rPr lang="de-DE" sz="2800">
                <a:solidFill>
                  <a:schemeClr val="tx1">
                    <a:lumMod val="50000"/>
                    <a:lumOff val="50000"/>
                  </a:schemeClr>
                </a:solidFill>
              </a:rPr>
            </a:br>
            <a:r>
              <a:rPr lang="de-DE" sz="2800">
                <a:solidFill>
                  <a:schemeClr val="tx1">
                    <a:lumMod val="50000"/>
                    <a:lumOff val="50000"/>
                  </a:schemeClr>
                </a:solidFill>
              </a:rPr>
              <a:t>Temperaturanstieg, falls alle fossilen Energieträger verwendet</a:t>
            </a:r>
            <a:br>
              <a:rPr lang="de-DE" sz="2800">
                <a:solidFill>
                  <a:schemeClr val="tx1">
                    <a:lumMod val="50000"/>
                    <a:lumOff val="50000"/>
                  </a:schemeClr>
                </a:solidFill>
              </a:rPr>
            </a:br>
            <a:r>
              <a:rPr lang="de-DE" sz="2800" b="0">
                <a:solidFill>
                  <a:schemeClr val="tx1">
                    <a:lumMod val="50000"/>
                    <a:lumOff val="50000"/>
                  </a:schemeClr>
                </a:solidFill>
              </a:rPr>
              <a:t>&amp; Hintergrundinfo zu CO</a:t>
            </a:r>
            <a:r>
              <a:rPr lang="de-DE" sz="2800" b="0" baseline="-25000">
                <a:solidFill>
                  <a:schemeClr val="tx1">
                    <a:lumMod val="50000"/>
                    <a:lumOff val="50000"/>
                  </a:schemeClr>
                </a:solidFill>
              </a:rPr>
              <a:t>2</a:t>
            </a:r>
            <a:r>
              <a:rPr lang="de-DE" sz="2800" b="0">
                <a:solidFill>
                  <a:schemeClr val="tx1">
                    <a:lumMod val="50000"/>
                    <a:lumOff val="50000"/>
                  </a:schemeClr>
                </a:solidFill>
              </a:rPr>
              <a:t>-Konzentration und Temperatur-Entwicklung</a:t>
            </a:r>
            <a:endParaRPr sz="2800"/>
          </a:p>
        </p:txBody>
      </p:sp>
      <p:pic>
        <p:nvPicPr>
          <p:cNvPr id="6" name="Inhaltsplatzhalter 4"/>
          <p:cNvPicPr>
            <a:picLocks noChangeAspect="1"/>
          </p:cNvPicPr>
          <p:nvPr/>
        </p:nvPicPr>
        <p:blipFill>
          <a:blip r:embed="rId2"/>
          <a:srcRect b="35696"/>
          <a:stretch/>
        </p:blipFill>
        <p:spPr bwMode="auto">
          <a:xfrm>
            <a:off x="5890602" y="1501486"/>
            <a:ext cx="4253031" cy="3716904"/>
          </a:xfrm>
          <a:prstGeom prst="rect">
            <a:avLst/>
          </a:prstGeom>
        </p:spPr>
      </p:pic>
      <p:sp>
        <p:nvSpPr>
          <p:cNvPr id="7" name="Rectangle 10"/>
          <p:cNvSpPr>
            <a:spLocks noChangeArrowheads="1"/>
          </p:cNvSpPr>
          <p:nvPr/>
        </p:nvSpPr>
        <p:spPr bwMode="auto">
          <a:xfrm rot="-5400000">
            <a:off x="8505586" y="3342716"/>
            <a:ext cx="6634715" cy="395852"/>
          </a:xfrm>
          <a:prstGeom prst="rect">
            <a:avLst/>
          </a:prstGeom>
          <a:noFill/>
          <a:ln>
            <a:noFill/>
          </a:ln>
          <a:effectLst/>
        </p:spPr>
        <p:txBody>
          <a:bodyPr wrap="square" lIns="87226" tIns="43612" rIns="87226" bIns="43612" anchor="b">
            <a:spAutoFit/>
          </a:bodyPr>
          <a:lstStyle>
            <a:lvl1pPr defTabSz="873125">
              <a:spcBef>
                <a:spcPts val="0"/>
              </a:spcBef>
              <a:buFont typeface="Arial Narrow"/>
              <a:buChar char="»"/>
              <a:defRPr sz="1600">
                <a:solidFill>
                  <a:srgbClr val="333333"/>
                </a:solidFill>
                <a:latin typeface="Arial"/>
              </a:defRPr>
            </a:lvl1pPr>
            <a:lvl2pPr marL="436563" indent="-285750" defTabSz="873125">
              <a:spcBef>
                <a:spcPts val="0"/>
              </a:spcBef>
              <a:buFont typeface="Symbol"/>
              <a:buChar char="-"/>
              <a:defRPr sz="1400">
                <a:solidFill>
                  <a:srgbClr val="333333"/>
                </a:solidFill>
                <a:latin typeface="Arial"/>
              </a:defRPr>
            </a:lvl2pPr>
            <a:lvl3pPr marL="873125" indent="-228600" defTabSz="873125">
              <a:spcBef>
                <a:spcPts val="0"/>
              </a:spcBef>
              <a:buFont typeface="Symbol"/>
              <a:buChar char="-"/>
              <a:defRPr sz="1400">
                <a:solidFill>
                  <a:srgbClr val="333333"/>
                </a:solidFill>
                <a:latin typeface="Arial"/>
              </a:defRPr>
            </a:lvl3pPr>
            <a:lvl4pPr marL="1309688" indent="-228600" defTabSz="873125">
              <a:spcBef>
                <a:spcPts val="0"/>
              </a:spcBef>
              <a:buFont typeface="Symbol"/>
              <a:buChar char="-"/>
              <a:defRPr sz="1400">
                <a:solidFill>
                  <a:srgbClr val="333333"/>
                </a:solidFill>
                <a:latin typeface="Arial"/>
              </a:defRPr>
            </a:lvl4pPr>
            <a:lvl5pPr marL="1744663" indent="-228600" defTabSz="873125">
              <a:spcBef>
                <a:spcPts val="0"/>
              </a:spcBef>
              <a:buFont typeface="Symbol"/>
              <a:buChar char="-"/>
              <a:defRPr sz="1400">
                <a:solidFill>
                  <a:srgbClr val="333333"/>
                </a:solidFill>
                <a:latin typeface="Arial"/>
              </a:defRPr>
            </a:lvl5pPr>
            <a:lvl6pPr marL="2201863" indent="-228600" defTabSz="873125">
              <a:spcBef>
                <a:spcPts val="0"/>
              </a:spcBef>
              <a:spcAft>
                <a:spcPts val="0"/>
              </a:spcAft>
              <a:buFont typeface="Symbol"/>
              <a:buChar char="-"/>
              <a:defRPr sz="1400">
                <a:solidFill>
                  <a:srgbClr val="333333"/>
                </a:solidFill>
                <a:latin typeface="Arial"/>
              </a:defRPr>
            </a:lvl6pPr>
            <a:lvl7pPr marL="2659063" indent="-228600" defTabSz="873125">
              <a:spcBef>
                <a:spcPts val="0"/>
              </a:spcBef>
              <a:spcAft>
                <a:spcPts val="0"/>
              </a:spcAft>
              <a:buFont typeface="Symbol"/>
              <a:buChar char="-"/>
              <a:defRPr sz="1400">
                <a:solidFill>
                  <a:srgbClr val="333333"/>
                </a:solidFill>
                <a:latin typeface="Arial"/>
              </a:defRPr>
            </a:lvl7pPr>
            <a:lvl8pPr marL="3116262" indent="-228600" defTabSz="873125">
              <a:spcBef>
                <a:spcPts val="0"/>
              </a:spcBef>
              <a:spcAft>
                <a:spcPts val="0"/>
              </a:spcAft>
              <a:buFont typeface="Symbol"/>
              <a:buChar char="-"/>
              <a:defRPr sz="1400">
                <a:solidFill>
                  <a:srgbClr val="333333"/>
                </a:solidFill>
                <a:latin typeface="Arial"/>
              </a:defRPr>
            </a:lvl8pPr>
            <a:lvl9pPr marL="3573463" indent="-228600" defTabSz="873125">
              <a:spcBef>
                <a:spcPts val="0"/>
              </a:spcBef>
              <a:spcAft>
                <a:spcPts val="0"/>
              </a:spcAft>
              <a:buFont typeface="Symbol"/>
              <a:buChar char="-"/>
              <a:defRPr sz="1400">
                <a:solidFill>
                  <a:srgbClr val="333333"/>
                </a:solidFill>
                <a:latin typeface="Arial"/>
              </a:defRPr>
            </a:lvl9pPr>
          </a:lstStyle>
          <a:p>
            <a:pPr>
              <a:spcBef>
                <a:spcPts val="0"/>
              </a:spcBef>
              <a:buFontTx/>
              <a:buNone/>
              <a:defRPr/>
            </a:pPr>
            <a:r>
              <a:rPr lang="de-DE" sz="1000" i="1">
                <a:solidFill>
                  <a:schemeClr val="bg1">
                    <a:lumMod val="65000"/>
                  </a:schemeClr>
                </a:solidFill>
              </a:rPr>
              <a:t>Quelle: IPCC 2014. 5th Assessment Report. Synthesis Report. SPM.06-01. http://ipcc.ch/report/graphics/index.php?t=Assessment%20Reports&amp;r=AR5%20-%20Synthesis%20Report&amp;f=SPM</a:t>
            </a:r>
            <a:endParaRPr/>
          </a:p>
        </p:txBody>
      </p:sp>
      <p:sp>
        <p:nvSpPr>
          <p:cNvPr id="8" name="Inhaltsplatzhalter 2"/>
          <p:cNvSpPr txBox="1"/>
          <p:nvPr/>
        </p:nvSpPr>
        <p:spPr bwMode="auto">
          <a:xfrm>
            <a:off x="1786887" y="5188409"/>
            <a:ext cx="8271327" cy="1244600"/>
          </a:xfrm>
          <a:prstGeom prst="rect">
            <a:avLst/>
          </a:prstGeom>
          <a:noFill/>
          <a:ln>
            <a:noFill/>
          </a:ln>
        </p:spPr>
        <p:txBody>
          <a:bodyPr vert="horz" wrap="square" lIns="91440" tIns="45720" rIns="91440" bIns="45720" numCol="1" anchor="t" anchorCtr="0" compatLnSpc="1">
            <a:prstTxWarp prst="textNoShape">
              <a:avLst/>
            </a:prstTxWarp>
          </a:bodyPr>
          <a:lstStyle>
            <a:lvl1pPr marL="342900" indent="-342900" algn="l">
              <a:spcBef>
                <a:spcPts val="0"/>
              </a:spcBef>
              <a:spcAft>
                <a:spcPts val="0"/>
              </a:spcAft>
              <a:buFont typeface="Arial Narrow"/>
              <a:buChar char="»"/>
              <a:defRPr sz="1600">
                <a:solidFill>
                  <a:srgbClr val="333333"/>
                </a:solidFill>
                <a:latin typeface="Arial"/>
                <a:ea typeface="+mn-ea"/>
                <a:cs typeface="+mn-cs"/>
              </a:defRPr>
            </a:lvl1pPr>
            <a:lvl2pPr marL="742950" indent="-285750" algn="l">
              <a:spcBef>
                <a:spcPts val="0"/>
              </a:spcBef>
              <a:spcAft>
                <a:spcPts val="0"/>
              </a:spcAft>
              <a:buFont typeface="Symbol"/>
              <a:buChar char="-"/>
              <a:defRPr sz="1400">
                <a:solidFill>
                  <a:srgbClr val="333333"/>
                </a:solidFill>
                <a:latin typeface="Arial"/>
                <a:ea typeface="+mn-ea"/>
                <a:cs typeface="+mn-cs"/>
              </a:defRPr>
            </a:lvl2pPr>
            <a:lvl3pPr marL="1143000" indent="-228600" algn="l">
              <a:spcBef>
                <a:spcPts val="0"/>
              </a:spcBef>
              <a:spcAft>
                <a:spcPts val="0"/>
              </a:spcAft>
              <a:buFont typeface="Symbol"/>
              <a:buChar char="-"/>
              <a:defRPr sz="1400">
                <a:solidFill>
                  <a:srgbClr val="333333"/>
                </a:solidFill>
                <a:latin typeface="Arial"/>
                <a:ea typeface="+mn-ea"/>
                <a:cs typeface="+mn-cs"/>
              </a:defRPr>
            </a:lvl3pPr>
            <a:lvl4pPr marL="1600200" indent="-228600" algn="l">
              <a:spcBef>
                <a:spcPts val="0"/>
              </a:spcBef>
              <a:spcAft>
                <a:spcPts val="0"/>
              </a:spcAft>
              <a:buFont typeface="Symbol"/>
              <a:buChar char="-"/>
              <a:defRPr sz="1400">
                <a:solidFill>
                  <a:srgbClr val="333333"/>
                </a:solidFill>
                <a:latin typeface="Arial"/>
                <a:ea typeface="+mn-ea"/>
                <a:cs typeface="+mn-cs"/>
              </a:defRPr>
            </a:lvl4pPr>
            <a:lvl5pPr marL="2057400" indent="-228600" algn="l">
              <a:spcBef>
                <a:spcPts val="0"/>
              </a:spcBef>
              <a:spcAft>
                <a:spcPts val="0"/>
              </a:spcAft>
              <a:buFont typeface="Symbol"/>
              <a:buChar char="-"/>
              <a:defRPr sz="1400">
                <a:solidFill>
                  <a:srgbClr val="333333"/>
                </a:solidFill>
                <a:latin typeface="Arial"/>
                <a:ea typeface="+mn-ea"/>
                <a:cs typeface="+mn-cs"/>
              </a:defRPr>
            </a:lvl5pPr>
            <a:lvl6pPr marL="2514600" indent="-228600" algn="l" defTabSz="914400">
              <a:spcBef>
                <a:spcPts val="0"/>
              </a:spcBef>
              <a:buFont typeface="Arial"/>
              <a:buChar char="•"/>
              <a:defRPr sz="2000">
                <a:solidFill>
                  <a:schemeClr val="tx1"/>
                </a:solidFill>
                <a:latin typeface="+mn-lt"/>
                <a:ea typeface="+mn-ea"/>
                <a:cs typeface="+mn-cs"/>
              </a:defRPr>
            </a:lvl6pPr>
            <a:lvl7pPr marL="2971800" indent="-228600" algn="l" defTabSz="914400">
              <a:spcBef>
                <a:spcPts val="0"/>
              </a:spcBef>
              <a:buFont typeface="Arial"/>
              <a:buChar char="•"/>
              <a:defRPr sz="2000">
                <a:solidFill>
                  <a:schemeClr val="tx1"/>
                </a:solidFill>
                <a:latin typeface="+mn-lt"/>
                <a:ea typeface="+mn-ea"/>
                <a:cs typeface="+mn-cs"/>
              </a:defRPr>
            </a:lvl7pPr>
            <a:lvl8pPr marL="3429000" indent="-228600" algn="l" defTabSz="914400">
              <a:spcBef>
                <a:spcPts val="0"/>
              </a:spcBef>
              <a:buFont typeface="Arial"/>
              <a:buChar char="•"/>
              <a:defRPr sz="2000">
                <a:solidFill>
                  <a:schemeClr val="tx1"/>
                </a:solidFill>
                <a:latin typeface="+mn-lt"/>
                <a:ea typeface="+mn-ea"/>
                <a:cs typeface="+mn-cs"/>
              </a:defRPr>
            </a:lvl8pPr>
            <a:lvl9pPr marL="3886200" indent="-228600" algn="l" defTabSz="914400">
              <a:spcBef>
                <a:spcPts val="0"/>
              </a:spcBef>
              <a:buFont typeface="Arial"/>
              <a:buChar char="•"/>
              <a:defRPr sz="2000">
                <a:solidFill>
                  <a:schemeClr val="tx1"/>
                </a:solidFill>
                <a:latin typeface="+mn-lt"/>
                <a:ea typeface="+mn-ea"/>
                <a:cs typeface="+mn-cs"/>
              </a:defRPr>
            </a:lvl9pPr>
          </a:lstStyle>
          <a:p>
            <a:pPr marL="0" indent="0">
              <a:buNone/>
              <a:defRPr/>
            </a:pPr>
            <a:r>
              <a:rPr lang="de-DE" sz="1200" i="1"/>
              <a:t>RCP steht für „Representative Concentration Pathways“, die 4 Szenarien basieren jeweils auf unterschiedlichen Annahmen (für 2.6 und 8.5 siehe Folgefolie)</a:t>
            </a:r>
            <a:endParaRPr/>
          </a:p>
          <a:p>
            <a:pPr marL="0" indent="0">
              <a:buNone/>
              <a:defRPr/>
            </a:pPr>
            <a:r>
              <a:rPr lang="de-DE" sz="1200" i="1"/>
              <a:t>Beim Temperaturanstieg zeigt die Linie jeweils den prognostizierten am wahrscheinlichsten zu erwartenden Wert für ein Szenario, die farbig hinterlegten Streifen auf beiden Seiten der Linie geben den Unsicherheitsbereich wieder </a:t>
            </a:r>
            <a:endParaRPr lang="en-US" sz="900" i="1"/>
          </a:p>
        </p:txBody>
      </p:sp>
      <p:sp>
        <p:nvSpPr>
          <p:cNvPr id="9" name="Inhaltsplatzhalter 2"/>
          <p:cNvSpPr txBox="1"/>
          <p:nvPr/>
        </p:nvSpPr>
        <p:spPr bwMode="auto">
          <a:xfrm>
            <a:off x="2000821" y="1733551"/>
            <a:ext cx="3129980" cy="3283601"/>
          </a:xfrm>
          <a:prstGeom prst="rect">
            <a:avLst/>
          </a:prstGeom>
          <a:noFill/>
          <a:ln>
            <a:noFill/>
          </a:ln>
        </p:spPr>
        <p:txBody>
          <a:bodyPr vert="horz" wrap="square" lIns="91440" tIns="45720" rIns="91440" bIns="45720" numCol="1" anchor="t" anchorCtr="0" compatLnSpc="1">
            <a:prstTxWarp prst="textNoShape">
              <a:avLst/>
            </a:prstTxWarp>
          </a:bodyPr>
          <a:lstStyle>
            <a:lvl1pPr marL="342900" indent="-342900" algn="l">
              <a:spcBef>
                <a:spcPts val="0"/>
              </a:spcBef>
              <a:spcAft>
                <a:spcPts val="0"/>
              </a:spcAft>
              <a:buFont typeface="Arial Narrow"/>
              <a:buChar char="»"/>
              <a:defRPr sz="1600">
                <a:solidFill>
                  <a:srgbClr val="333333"/>
                </a:solidFill>
                <a:latin typeface="Arial"/>
                <a:ea typeface="+mn-ea"/>
                <a:cs typeface="+mn-cs"/>
              </a:defRPr>
            </a:lvl1pPr>
            <a:lvl2pPr marL="742950" indent="-285750" algn="l">
              <a:spcBef>
                <a:spcPts val="0"/>
              </a:spcBef>
              <a:spcAft>
                <a:spcPts val="0"/>
              </a:spcAft>
              <a:buFont typeface="Symbol"/>
              <a:buChar char="-"/>
              <a:defRPr sz="1400">
                <a:solidFill>
                  <a:srgbClr val="333333"/>
                </a:solidFill>
                <a:latin typeface="Arial"/>
                <a:ea typeface="+mn-ea"/>
                <a:cs typeface="+mn-cs"/>
              </a:defRPr>
            </a:lvl2pPr>
            <a:lvl3pPr marL="1143000" indent="-228600" algn="l">
              <a:spcBef>
                <a:spcPts val="0"/>
              </a:spcBef>
              <a:spcAft>
                <a:spcPts val="0"/>
              </a:spcAft>
              <a:buFont typeface="Symbol"/>
              <a:buChar char="-"/>
              <a:defRPr sz="1400">
                <a:solidFill>
                  <a:srgbClr val="333333"/>
                </a:solidFill>
                <a:latin typeface="Arial"/>
                <a:ea typeface="+mn-ea"/>
                <a:cs typeface="+mn-cs"/>
              </a:defRPr>
            </a:lvl3pPr>
            <a:lvl4pPr marL="1600200" indent="-228600" algn="l">
              <a:spcBef>
                <a:spcPts val="0"/>
              </a:spcBef>
              <a:spcAft>
                <a:spcPts val="0"/>
              </a:spcAft>
              <a:buFont typeface="Symbol"/>
              <a:buChar char="-"/>
              <a:defRPr sz="1400">
                <a:solidFill>
                  <a:srgbClr val="333333"/>
                </a:solidFill>
                <a:latin typeface="Arial"/>
                <a:ea typeface="+mn-ea"/>
                <a:cs typeface="+mn-cs"/>
              </a:defRPr>
            </a:lvl4pPr>
            <a:lvl5pPr marL="2057400" indent="-228600" algn="l">
              <a:spcBef>
                <a:spcPts val="0"/>
              </a:spcBef>
              <a:spcAft>
                <a:spcPts val="0"/>
              </a:spcAft>
              <a:buFont typeface="Symbol"/>
              <a:buChar char="-"/>
              <a:defRPr sz="1400">
                <a:solidFill>
                  <a:srgbClr val="333333"/>
                </a:solidFill>
                <a:latin typeface="Arial"/>
                <a:ea typeface="+mn-ea"/>
                <a:cs typeface="+mn-cs"/>
              </a:defRPr>
            </a:lvl5pPr>
            <a:lvl6pPr marL="2514600" indent="-228600" algn="l" defTabSz="914400">
              <a:spcBef>
                <a:spcPts val="0"/>
              </a:spcBef>
              <a:buFont typeface="Arial"/>
              <a:buChar char="•"/>
              <a:defRPr sz="2000">
                <a:solidFill>
                  <a:schemeClr val="tx1"/>
                </a:solidFill>
                <a:latin typeface="+mn-lt"/>
                <a:ea typeface="+mn-ea"/>
                <a:cs typeface="+mn-cs"/>
              </a:defRPr>
            </a:lvl6pPr>
            <a:lvl7pPr marL="2971800" indent="-228600" algn="l" defTabSz="914400">
              <a:spcBef>
                <a:spcPts val="0"/>
              </a:spcBef>
              <a:buFont typeface="Arial"/>
              <a:buChar char="•"/>
              <a:defRPr sz="2000">
                <a:solidFill>
                  <a:schemeClr val="tx1"/>
                </a:solidFill>
                <a:latin typeface="+mn-lt"/>
                <a:ea typeface="+mn-ea"/>
                <a:cs typeface="+mn-cs"/>
              </a:defRPr>
            </a:lvl7pPr>
            <a:lvl8pPr marL="3429000" indent="-228600" algn="l" defTabSz="914400">
              <a:spcBef>
                <a:spcPts val="0"/>
              </a:spcBef>
              <a:buFont typeface="Arial"/>
              <a:buChar char="•"/>
              <a:defRPr sz="2000">
                <a:solidFill>
                  <a:schemeClr val="tx1"/>
                </a:solidFill>
                <a:latin typeface="+mn-lt"/>
                <a:ea typeface="+mn-ea"/>
                <a:cs typeface="+mn-cs"/>
              </a:defRPr>
            </a:lvl8pPr>
            <a:lvl9pPr marL="3886200" indent="-228600" algn="l" defTabSz="914400">
              <a:spcBef>
                <a:spcPts val="0"/>
              </a:spcBef>
              <a:buFont typeface="Arial"/>
              <a:buChar char="•"/>
              <a:defRPr sz="2000">
                <a:solidFill>
                  <a:schemeClr val="tx1"/>
                </a:solidFill>
                <a:latin typeface="+mn-lt"/>
                <a:ea typeface="+mn-ea"/>
                <a:cs typeface="+mn-cs"/>
              </a:defRPr>
            </a:lvl9pPr>
          </a:lstStyle>
          <a:p>
            <a:pPr>
              <a:buFont typeface="Symbol"/>
              <a:buChar char="-"/>
              <a:defRPr/>
            </a:pPr>
            <a:r>
              <a:rPr lang="de-DE" sz="1400"/>
              <a:t>1,5° entspricht der planetaren Grenze für den Bereich Klima</a:t>
            </a:r>
            <a:endParaRPr/>
          </a:p>
          <a:p>
            <a:pPr>
              <a:buFont typeface="Symbol"/>
              <a:buChar char="-"/>
              <a:defRPr/>
            </a:pPr>
            <a:r>
              <a:rPr lang="de-DE" sz="1400"/>
              <a:t>Erwarteter Temperaturanstieg (ggü. vorindustriellem Niveau) falls alle fossilen Energieträger verwendet (entspricht RCP 8.5, also der roten Linie im Diagramm):</a:t>
            </a:r>
            <a:endParaRPr/>
          </a:p>
          <a:p>
            <a:pPr>
              <a:buFont typeface="Symbol"/>
              <a:buChar char="-"/>
              <a:defRPr/>
            </a:pPr>
            <a:r>
              <a:rPr lang="de-DE" sz="1400"/>
              <a:t>Antwortmöglichkeiten im Quiz: 2°, 5°, 8°, 12°</a:t>
            </a:r>
            <a:endParaRPr/>
          </a:p>
          <a:p>
            <a:pPr>
              <a:buFont typeface="Symbol"/>
              <a:buChar char="-"/>
              <a:defRPr/>
            </a:pPr>
            <a:r>
              <a:rPr lang="de-DE" sz="1400" b="1"/>
              <a:t>8° Temperaturanstieg werden erwartet</a:t>
            </a:r>
            <a:endParaRPr/>
          </a:p>
          <a:p>
            <a:pPr marL="0" indent="0">
              <a:buNone/>
              <a:defRPr/>
            </a:pPr>
            <a:r>
              <a:rPr lang="de-DE" sz="1400" b="1"/>
              <a:t> </a:t>
            </a:r>
            <a:r>
              <a:rPr lang="de-DE" sz="1400"/>
              <a:t>Temperaturdifferenz zwischen vorindustriell und Zukunft wäre dann soviel wie zwischen heute und Eiszeit</a:t>
            </a:r>
            <a:endParaRPr lang="en-US" sz="1000"/>
          </a:p>
        </p:txBody>
      </p:sp>
      <p:sp>
        <p:nvSpPr>
          <p:cNvPr id="1886670713" name="Slide Number Placeholder 5"/>
          <p:cNvSpPr>
            <a:spLocks noGrp="1"/>
          </p:cNvSpPr>
          <p:nvPr>
            <p:ph type="sldNum" sz="quarter" idx="12"/>
          </p:nvPr>
        </p:nvSpPr>
        <p:spPr bwMode="auto"/>
        <p:txBody>
          <a:bodyPr/>
          <a:lstStyle/>
          <a:p>
            <a:pPr>
              <a:defRPr/>
            </a:pPr>
            <a:fld id="{B8790F21-C4EA-5B02-F500-37030948A911}" type="slidenum">
              <a:rPr lang="de-DE"/>
              <a:t>27</a:t>
            </a:fld>
            <a:endParaRPr lang="de-DE"/>
          </a:p>
        </p:txBody>
      </p:sp>
      <p:sp>
        <p:nvSpPr>
          <p:cNvPr id="1388209861" name="Rechteck 2"/>
          <p:cNvSpPr/>
          <p:nvPr/>
        </p:nvSpPr>
        <p:spPr bwMode="auto">
          <a:xfrm rot="16199932">
            <a:off x="-3162621" y="3145452"/>
            <a:ext cx="6861227" cy="570321"/>
          </a:xfrm>
          <a:prstGeom prst="rect">
            <a:avLst/>
          </a:prstGeom>
          <a:solidFill>
            <a:srgbClr val="00A7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2400" b="1"/>
              <a:t>Hintergrundinformation für Leiter:in</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bwMode="auto">
        <a:xfrm>
          <a:off x="0" y="0"/>
          <a:ext cx="0" cy="0"/>
          <a:chOff x="0" y="0"/>
          <a:chExt cx="0" cy="0"/>
        </a:xfrm>
      </p:grpSpPr>
      <p:sp>
        <p:nvSpPr>
          <p:cNvPr id="93186" name="Titel 1"/>
          <p:cNvSpPr>
            <a:spLocks noGrp="1"/>
          </p:cNvSpPr>
          <p:nvPr>
            <p:ph type="title"/>
          </p:nvPr>
        </p:nvSpPr>
        <p:spPr bwMode="auto">
          <a:xfrm>
            <a:off x="1668245" y="92433"/>
            <a:ext cx="7886700" cy="585851"/>
          </a:xfrm>
        </p:spPr>
        <p:txBody>
          <a:bodyPr>
            <a:normAutofit fontScale="90000"/>
          </a:bodyPr>
          <a:lstStyle/>
          <a:p>
            <a:pPr>
              <a:defRPr/>
            </a:pPr>
            <a:r>
              <a:rPr lang="de-DE">
                <a:solidFill>
                  <a:schemeClr val="tx1">
                    <a:lumMod val="50000"/>
                    <a:lumOff val="50000"/>
                  </a:schemeClr>
                </a:solidFill>
              </a:rPr>
              <a:t>Regiefolie: Globale Erwärmung und das 1,5° (bzw. 2°C) Ziel</a:t>
            </a:r>
            <a:endParaRPr/>
          </a:p>
        </p:txBody>
      </p:sp>
      <p:sp>
        <p:nvSpPr>
          <p:cNvPr id="99334" name="Inhaltsplatzhalter 2"/>
          <p:cNvSpPr txBox="1"/>
          <p:nvPr/>
        </p:nvSpPr>
        <p:spPr bwMode="auto">
          <a:xfrm>
            <a:off x="1947861" y="4819323"/>
            <a:ext cx="8015288" cy="1278644"/>
          </a:xfrm>
          <a:prstGeom prst="rect">
            <a:avLst/>
          </a:prstGeom>
          <a:noFill/>
          <a:ln w="57150">
            <a:solidFill>
              <a:srgbClr val="FF0000"/>
            </a:solidFill>
            <a:miter lim="800000"/>
            <a:headEnd/>
            <a:tailEnd/>
          </a:ln>
        </p:spPr>
        <p:txBody>
          <a:bodyPr lIns="72000" tIns="0" rIns="0" anchor="ctr"/>
          <a:lstStyle>
            <a:lvl1pPr>
              <a:spcBef>
                <a:spcPts val="0"/>
              </a:spcBef>
              <a:buFont typeface="Arial Narrow"/>
              <a:buChar char="»"/>
              <a:defRPr sz="1600">
                <a:solidFill>
                  <a:srgbClr val="333333"/>
                </a:solidFill>
                <a:latin typeface="Arial"/>
              </a:defRPr>
            </a:lvl1pPr>
            <a:lvl2pPr marL="742950" indent="-285750">
              <a:spcBef>
                <a:spcPts val="0"/>
              </a:spcBef>
              <a:buFont typeface="Symbol"/>
              <a:buChar char="-"/>
              <a:defRPr sz="1400">
                <a:solidFill>
                  <a:srgbClr val="333333"/>
                </a:solidFill>
                <a:latin typeface="Arial"/>
              </a:defRPr>
            </a:lvl2pPr>
            <a:lvl3pPr marL="1257300" indent="-342900">
              <a:spcBef>
                <a:spcPts val="0"/>
              </a:spcBef>
              <a:buFont typeface="Symbol"/>
              <a:buChar char="-"/>
              <a:defRPr sz="1400">
                <a:solidFill>
                  <a:srgbClr val="333333"/>
                </a:solidFill>
                <a:latin typeface="Arial"/>
              </a:defRPr>
            </a:lvl3pPr>
            <a:lvl4pPr marL="1600200" indent="-228600">
              <a:spcBef>
                <a:spcPts val="0"/>
              </a:spcBef>
              <a:buFont typeface="Symbol"/>
              <a:buChar char="-"/>
              <a:defRPr sz="1400">
                <a:solidFill>
                  <a:srgbClr val="333333"/>
                </a:solidFill>
                <a:latin typeface="Arial"/>
              </a:defRPr>
            </a:lvl4pPr>
            <a:lvl5pPr marL="2057400" indent="-228600">
              <a:spcBef>
                <a:spcPts val="0"/>
              </a:spcBef>
              <a:buFont typeface="Symbol"/>
              <a:buChar char="-"/>
              <a:defRPr sz="1400">
                <a:solidFill>
                  <a:srgbClr val="333333"/>
                </a:solidFill>
                <a:latin typeface="Arial"/>
              </a:defRPr>
            </a:lvl5pPr>
            <a:lvl6pPr marL="2514600" indent="-228600">
              <a:spcBef>
                <a:spcPts val="0"/>
              </a:spcBef>
              <a:spcAft>
                <a:spcPts val="0"/>
              </a:spcAft>
              <a:buFont typeface="Symbol"/>
              <a:buChar char="-"/>
              <a:defRPr sz="1400">
                <a:solidFill>
                  <a:srgbClr val="333333"/>
                </a:solidFill>
                <a:latin typeface="Arial"/>
              </a:defRPr>
            </a:lvl6pPr>
            <a:lvl7pPr marL="2971800" indent="-228600">
              <a:spcBef>
                <a:spcPts val="0"/>
              </a:spcBef>
              <a:spcAft>
                <a:spcPts val="0"/>
              </a:spcAft>
              <a:buFont typeface="Symbol"/>
              <a:buChar char="-"/>
              <a:defRPr sz="1400">
                <a:solidFill>
                  <a:srgbClr val="333333"/>
                </a:solidFill>
                <a:latin typeface="Arial"/>
              </a:defRPr>
            </a:lvl7pPr>
            <a:lvl8pPr marL="3429000" indent="-228600">
              <a:spcBef>
                <a:spcPts val="0"/>
              </a:spcBef>
              <a:spcAft>
                <a:spcPts val="0"/>
              </a:spcAft>
              <a:buFont typeface="Symbol"/>
              <a:buChar char="-"/>
              <a:defRPr sz="1400">
                <a:solidFill>
                  <a:srgbClr val="333333"/>
                </a:solidFill>
                <a:latin typeface="Arial"/>
              </a:defRPr>
            </a:lvl8pPr>
            <a:lvl9pPr marL="3886200" indent="-228600">
              <a:spcBef>
                <a:spcPts val="0"/>
              </a:spcBef>
              <a:spcAft>
                <a:spcPts val="0"/>
              </a:spcAft>
              <a:buFont typeface="Symbol"/>
              <a:buChar char="-"/>
              <a:defRPr sz="1400">
                <a:solidFill>
                  <a:srgbClr val="333333"/>
                </a:solidFill>
                <a:latin typeface="Arial"/>
              </a:defRPr>
            </a:lvl9pPr>
          </a:lstStyle>
          <a:p>
            <a:pPr algn="ctr">
              <a:buFont typeface="Wingdings"/>
              <a:buNone/>
              <a:defRPr/>
            </a:pPr>
            <a:r>
              <a:rPr lang="de-DE">
                <a:solidFill>
                  <a:srgbClr val="003A80"/>
                </a:solidFill>
              </a:rPr>
              <a:t>Internationales Ziel:</a:t>
            </a:r>
            <a:endParaRPr/>
          </a:p>
          <a:p>
            <a:pPr algn="ctr">
              <a:buFont typeface="Wingdings"/>
              <a:buNone/>
              <a:defRPr/>
            </a:pPr>
            <a:r>
              <a:rPr lang="de-DE">
                <a:solidFill>
                  <a:srgbClr val="003A80"/>
                </a:solidFill>
              </a:rPr>
              <a:t>Globale Erwärmung auf </a:t>
            </a:r>
            <a:br>
              <a:rPr lang="de-DE">
                <a:solidFill>
                  <a:srgbClr val="003A80"/>
                </a:solidFill>
              </a:rPr>
            </a:br>
            <a:r>
              <a:rPr lang="de-DE">
                <a:solidFill>
                  <a:srgbClr val="003A80"/>
                </a:solidFill>
              </a:rPr>
              <a:t>max. 2°C (besser 1,5°C) begrenzen!</a:t>
            </a:r>
            <a:endParaRPr/>
          </a:p>
          <a:p>
            <a:pPr algn="ctr">
              <a:buFont typeface="Wingdings"/>
              <a:buNone/>
              <a:defRPr/>
            </a:pPr>
            <a:r>
              <a:rPr lang="de-DE">
                <a:solidFill>
                  <a:srgbClr val="003A80"/>
                </a:solidFill>
              </a:rPr>
              <a:t>(„Paris-Ziel“ nach der UN-Klimakonferenz in Paris 2015)</a:t>
            </a:r>
            <a:endParaRPr/>
          </a:p>
        </p:txBody>
      </p:sp>
      <p:grpSp>
        <p:nvGrpSpPr>
          <p:cNvPr id="10" name="Gruppieren 9"/>
          <p:cNvGrpSpPr/>
          <p:nvPr/>
        </p:nvGrpSpPr>
        <p:grpSpPr bwMode="auto">
          <a:xfrm>
            <a:off x="2949576" y="3309939"/>
            <a:ext cx="7013575" cy="200025"/>
            <a:chOff x="1425682" y="3309937"/>
            <a:chExt cx="7013277" cy="199611"/>
          </a:xfrm>
        </p:grpSpPr>
        <p:sp>
          <p:nvSpPr>
            <p:cNvPr id="5" name="Rechteck 4"/>
            <p:cNvSpPr/>
            <p:nvPr/>
          </p:nvSpPr>
          <p:spPr bwMode="auto">
            <a:xfrm>
              <a:off x="1425682" y="3463606"/>
              <a:ext cx="7013277" cy="459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prstClr val="white"/>
                </a:solidFill>
              </a:endParaRPr>
            </a:p>
          </p:txBody>
        </p:sp>
        <p:sp>
          <p:nvSpPr>
            <p:cNvPr id="13" name="Rechteck 12"/>
            <p:cNvSpPr/>
            <p:nvPr/>
          </p:nvSpPr>
          <p:spPr bwMode="auto">
            <a:xfrm>
              <a:off x="5889542" y="3309937"/>
              <a:ext cx="1469963" cy="153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prstClr val="white"/>
                </a:solidFill>
              </a:endParaRPr>
            </a:p>
          </p:txBody>
        </p:sp>
      </p:grpSp>
      <p:sp>
        <p:nvSpPr>
          <p:cNvPr id="93194" name="Inhaltsplatzhalter 2"/>
          <p:cNvSpPr txBox="1"/>
          <p:nvPr/>
        </p:nvSpPr>
        <p:spPr bwMode="auto">
          <a:xfrm rot="-5400000">
            <a:off x="7783513" y="3321623"/>
            <a:ext cx="5537200" cy="241300"/>
          </a:xfrm>
          <a:prstGeom prst="rect">
            <a:avLst/>
          </a:prstGeom>
          <a:noFill/>
          <a:ln>
            <a:noFill/>
          </a:ln>
          <a:effectLst/>
        </p:spPr>
        <p:txBody>
          <a:bodyPr lIns="87226" tIns="43612" rIns="87226" bIns="43612" anchor="b">
            <a:spAutoFit/>
          </a:bodyPr>
          <a:lstStyle>
            <a:lvl1pPr defTabSz="873125">
              <a:spcBef>
                <a:spcPts val="0"/>
              </a:spcBef>
              <a:buFont typeface="Arial Narrow"/>
              <a:buChar char="»"/>
              <a:defRPr sz="1600">
                <a:solidFill>
                  <a:srgbClr val="333333"/>
                </a:solidFill>
                <a:latin typeface="Arial"/>
              </a:defRPr>
            </a:lvl1pPr>
            <a:lvl2pPr marL="436563" indent="-285750" defTabSz="873125">
              <a:spcBef>
                <a:spcPts val="0"/>
              </a:spcBef>
              <a:buFont typeface="Symbol"/>
              <a:buChar char="-"/>
              <a:defRPr sz="1400">
                <a:solidFill>
                  <a:srgbClr val="333333"/>
                </a:solidFill>
                <a:latin typeface="Arial"/>
              </a:defRPr>
            </a:lvl2pPr>
            <a:lvl3pPr marL="873125" indent="-228600" defTabSz="873125">
              <a:spcBef>
                <a:spcPts val="0"/>
              </a:spcBef>
              <a:buFont typeface="Symbol"/>
              <a:buChar char="-"/>
              <a:defRPr sz="1400">
                <a:solidFill>
                  <a:srgbClr val="333333"/>
                </a:solidFill>
                <a:latin typeface="Arial"/>
              </a:defRPr>
            </a:lvl3pPr>
            <a:lvl4pPr marL="1309688" indent="-228600" defTabSz="873125">
              <a:spcBef>
                <a:spcPts val="0"/>
              </a:spcBef>
              <a:buFont typeface="Symbol"/>
              <a:buChar char="-"/>
              <a:defRPr sz="1400">
                <a:solidFill>
                  <a:srgbClr val="333333"/>
                </a:solidFill>
                <a:latin typeface="Arial"/>
              </a:defRPr>
            </a:lvl4pPr>
            <a:lvl5pPr marL="1744663" indent="-228600" defTabSz="873125">
              <a:spcBef>
                <a:spcPts val="0"/>
              </a:spcBef>
              <a:buFont typeface="Symbol"/>
              <a:buChar char="-"/>
              <a:defRPr sz="1400">
                <a:solidFill>
                  <a:srgbClr val="333333"/>
                </a:solidFill>
                <a:latin typeface="Arial"/>
              </a:defRPr>
            </a:lvl5pPr>
            <a:lvl6pPr marL="2201863" indent="-228600" defTabSz="873125">
              <a:spcBef>
                <a:spcPts val="0"/>
              </a:spcBef>
              <a:spcAft>
                <a:spcPts val="0"/>
              </a:spcAft>
              <a:buFont typeface="Symbol"/>
              <a:buChar char="-"/>
              <a:defRPr sz="1400">
                <a:solidFill>
                  <a:srgbClr val="333333"/>
                </a:solidFill>
                <a:latin typeface="Arial"/>
              </a:defRPr>
            </a:lvl6pPr>
            <a:lvl7pPr marL="2659063" indent="-228600" defTabSz="873125">
              <a:spcBef>
                <a:spcPts val="0"/>
              </a:spcBef>
              <a:spcAft>
                <a:spcPts val="0"/>
              </a:spcAft>
              <a:buFont typeface="Symbol"/>
              <a:buChar char="-"/>
              <a:defRPr sz="1400">
                <a:solidFill>
                  <a:srgbClr val="333333"/>
                </a:solidFill>
                <a:latin typeface="Arial"/>
              </a:defRPr>
            </a:lvl7pPr>
            <a:lvl8pPr marL="3116262" indent="-228600" defTabSz="873125">
              <a:spcBef>
                <a:spcPts val="0"/>
              </a:spcBef>
              <a:spcAft>
                <a:spcPts val="0"/>
              </a:spcAft>
              <a:buFont typeface="Symbol"/>
              <a:buChar char="-"/>
              <a:defRPr sz="1400">
                <a:solidFill>
                  <a:srgbClr val="333333"/>
                </a:solidFill>
                <a:latin typeface="Arial"/>
              </a:defRPr>
            </a:lvl8pPr>
            <a:lvl9pPr marL="3573463" indent="-228600" defTabSz="873125">
              <a:spcBef>
                <a:spcPts val="0"/>
              </a:spcBef>
              <a:spcAft>
                <a:spcPts val="0"/>
              </a:spcAft>
              <a:buFont typeface="Symbol"/>
              <a:buChar char="-"/>
              <a:defRPr sz="1400">
                <a:solidFill>
                  <a:srgbClr val="333333"/>
                </a:solidFill>
                <a:latin typeface="Arial"/>
              </a:defRPr>
            </a:lvl9pPr>
          </a:lstStyle>
          <a:p>
            <a:pPr>
              <a:spcBef>
                <a:spcPts val="0"/>
              </a:spcBef>
              <a:buFontTx/>
              <a:buNone/>
              <a:defRPr/>
            </a:pPr>
            <a:r>
              <a:rPr lang="de-DE" sz="1000" i="1">
                <a:solidFill>
                  <a:srgbClr val="5F5F5F"/>
                </a:solidFill>
              </a:rPr>
              <a:t>Quelle: WBGU 2009. basierend u.a. auf IPCC 200´7</a:t>
            </a:r>
            <a:endParaRPr/>
          </a:p>
        </p:txBody>
      </p:sp>
      <p:sp>
        <p:nvSpPr>
          <p:cNvPr id="11" name="Inhaltsplatzhalter 2"/>
          <p:cNvSpPr txBox="1"/>
          <p:nvPr/>
        </p:nvSpPr>
        <p:spPr bwMode="auto">
          <a:xfrm>
            <a:off x="1875489" y="884337"/>
            <a:ext cx="7167415" cy="3502026"/>
          </a:xfrm>
          <a:prstGeom prst="rect">
            <a:avLst/>
          </a:prstGeom>
          <a:noFill/>
          <a:ln>
            <a:noFill/>
          </a:ln>
        </p:spPr>
        <p:txBody>
          <a:bodyPr vert="horz" wrap="square" lIns="91440" tIns="45720" rIns="91440" bIns="45720" numCol="1" anchor="t" anchorCtr="0" compatLnSpc="1">
            <a:prstTxWarp prst="textNoShape">
              <a:avLst/>
            </a:prstTxWarp>
          </a:bodyPr>
          <a:lstStyle>
            <a:lvl1pPr marL="342900" indent="-342900" algn="l">
              <a:spcBef>
                <a:spcPts val="0"/>
              </a:spcBef>
              <a:spcAft>
                <a:spcPts val="0"/>
              </a:spcAft>
              <a:buFont typeface="Arial Narrow"/>
              <a:buChar char="»"/>
              <a:defRPr sz="1600">
                <a:solidFill>
                  <a:srgbClr val="333333"/>
                </a:solidFill>
                <a:latin typeface="Arial"/>
                <a:ea typeface="+mn-ea"/>
                <a:cs typeface="+mn-cs"/>
              </a:defRPr>
            </a:lvl1pPr>
            <a:lvl2pPr marL="742950" indent="-285750" algn="l">
              <a:spcBef>
                <a:spcPts val="0"/>
              </a:spcBef>
              <a:spcAft>
                <a:spcPts val="0"/>
              </a:spcAft>
              <a:buFont typeface="Symbol"/>
              <a:buChar char="-"/>
              <a:defRPr sz="1400">
                <a:solidFill>
                  <a:srgbClr val="333333"/>
                </a:solidFill>
                <a:latin typeface="Arial"/>
                <a:ea typeface="+mn-ea"/>
                <a:cs typeface="+mn-cs"/>
              </a:defRPr>
            </a:lvl2pPr>
            <a:lvl3pPr marL="1143000" indent="-228600" algn="l">
              <a:spcBef>
                <a:spcPts val="0"/>
              </a:spcBef>
              <a:spcAft>
                <a:spcPts val="0"/>
              </a:spcAft>
              <a:buFont typeface="Symbol"/>
              <a:buChar char="-"/>
              <a:defRPr sz="1400">
                <a:solidFill>
                  <a:srgbClr val="333333"/>
                </a:solidFill>
                <a:latin typeface="Arial"/>
                <a:ea typeface="+mn-ea"/>
                <a:cs typeface="+mn-cs"/>
              </a:defRPr>
            </a:lvl3pPr>
            <a:lvl4pPr marL="1600200" indent="-228600" algn="l">
              <a:spcBef>
                <a:spcPts val="0"/>
              </a:spcBef>
              <a:spcAft>
                <a:spcPts val="0"/>
              </a:spcAft>
              <a:buFont typeface="Symbol"/>
              <a:buChar char="-"/>
              <a:defRPr sz="1400">
                <a:solidFill>
                  <a:srgbClr val="333333"/>
                </a:solidFill>
                <a:latin typeface="Arial"/>
                <a:ea typeface="+mn-ea"/>
                <a:cs typeface="+mn-cs"/>
              </a:defRPr>
            </a:lvl4pPr>
            <a:lvl5pPr marL="2057400" indent="-228600" algn="l">
              <a:spcBef>
                <a:spcPts val="0"/>
              </a:spcBef>
              <a:spcAft>
                <a:spcPts val="0"/>
              </a:spcAft>
              <a:buFont typeface="Symbol"/>
              <a:buChar char="-"/>
              <a:defRPr sz="1400">
                <a:solidFill>
                  <a:srgbClr val="333333"/>
                </a:solidFill>
                <a:latin typeface="Arial"/>
                <a:ea typeface="+mn-ea"/>
                <a:cs typeface="+mn-cs"/>
              </a:defRPr>
            </a:lvl5pPr>
            <a:lvl6pPr marL="2514600" indent="-228600" algn="l" defTabSz="914400">
              <a:spcBef>
                <a:spcPts val="0"/>
              </a:spcBef>
              <a:buFont typeface="Arial"/>
              <a:buChar char="•"/>
              <a:defRPr sz="2000">
                <a:solidFill>
                  <a:schemeClr val="tx1"/>
                </a:solidFill>
                <a:latin typeface="+mn-lt"/>
                <a:ea typeface="+mn-ea"/>
                <a:cs typeface="+mn-cs"/>
              </a:defRPr>
            </a:lvl6pPr>
            <a:lvl7pPr marL="2971800" indent="-228600" algn="l" defTabSz="914400">
              <a:spcBef>
                <a:spcPts val="0"/>
              </a:spcBef>
              <a:buFont typeface="Arial"/>
              <a:buChar char="•"/>
              <a:defRPr sz="2000">
                <a:solidFill>
                  <a:schemeClr val="tx1"/>
                </a:solidFill>
                <a:latin typeface="+mn-lt"/>
                <a:ea typeface="+mn-ea"/>
                <a:cs typeface="+mn-cs"/>
              </a:defRPr>
            </a:lvl7pPr>
            <a:lvl8pPr marL="3429000" indent="-228600" algn="l" defTabSz="914400">
              <a:spcBef>
                <a:spcPts val="0"/>
              </a:spcBef>
              <a:buFont typeface="Arial"/>
              <a:buChar char="•"/>
              <a:defRPr sz="2000">
                <a:solidFill>
                  <a:schemeClr val="tx1"/>
                </a:solidFill>
                <a:latin typeface="+mn-lt"/>
                <a:ea typeface="+mn-ea"/>
                <a:cs typeface="+mn-cs"/>
              </a:defRPr>
            </a:lvl8pPr>
            <a:lvl9pPr marL="3886200" indent="-228600" algn="l" defTabSz="914400">
              <a:spcBef>
                <a:spcPts val="0"/>
              </a:spcBef>
              <a:buFont typeface="Arial"/>
              <a:buChar char="•"/>
              <a:defRPr sz="2000">
                <a:solidFill>
                  <a:schemeClr val="tx1"/>
                </a:solidFill>
                <a:latin typeface="+mn-lt"/>
                <a:ea typeface="+mn-ea"/>
                <a:cs typeface="+mn-cs"/>
              </a:defRPr>
            </a:lvl9pPr>
          </a:lstStyle>
          <a:p>
            <a:pPr marL="0" indent="0">
              <a:buNone/>
              <a:defRPr/>
            </a:pPr>
            <a:r>
              <a:rPr lang="en-US" sz="1400" b="1"/>
              <a:t>1,5° bzw. 2° Ziel entspricht dem IPCC Szenario RCP 2.6: (= RCP3 PD)</a:t>
            </a:r>
            <a:endParaRPr/>
          </a:p>
          <a:p>
            <a:pPr>
              <a:defRPr/>
            </a:pPr>
            <a:r>
              <a:rPr lang="en-US" sz="1000"/>
              <a:t>The RCP 2.6 is developed by the IMAGE modeling team of the </a:t>
            </a:r>
            <a:r>
              <a:rPr lang="en-US" sz="1000" b="1"/>
              <a:t>Netherlands Environmental Assessment Agency</a:t>
            </a:r>
            <a:r>
              <a:rPr lang="en-US" sz="1000"/>
              <a:t>. The emission pathway is representative for scenarios in the literature </a:t>
            </a:r>
            <a:r>
              <a:rPr lang="en-US" sz="1000" b="1"/>
              <a:t>leading to very low greenhouse gas concentration levels</a:t>
            </a:r>
            <a:r>
              <a:rPr lang="en-US" sz="1000"/>
              <a:t>. It is a so-called "peak" scenario: its radiative forcing level first reaches a value around 3.1 W/m2 mid-century, returning to 2.6 W/m2 by 2100. In order to reach such radiative forcing levels, greenhouse gas emissions (and indirectly emissions of air pollutants) are reduced substantially over time. The final RCP is based on the publication by Van Vuuren et al. (2007). </a:t>
            </a:r>
            <a:endParaRPr/>
          </a:p>
          <a:p>
            <a:pPr>
              <a:defRPr/>
            </a:pPr>
            <a:r>
              <a:rPr lang="en-US" sz="1000"/>
              <a:t>The IMAGE-team responsible for developing the RCP 2.6 are: </a:t>
            </a:r>
            <a:endParaRPr/>
          </a:p>
          <a:p>
            <a:pPr>
              <a:defRPr/>
            </a:pPr>
            <a:r>
              <a:rPr lang="en-US" sz="1000" i="1"/>
              <a:t>Detlef P. van Vuuren, Elke Stehfest, Jasper van Vliet, Michel den Elzen, Angelica Mendoza-Beltran, Morna Isaac, Sebastiaan Deetman, Rineke Oostenrijk and Tom Kram.</a:t>
            </a:r>
            <a:endParaRPr/>
          </a:p>
          <a:p>
            <a:pPr marL="0" indent="0">
              <a:buNone/>
              <a:defRPr/>
            </a:pPr>
            <a:endParaRPr lang="en-US" sz="1000" i="1"/>
          </a:p>
          <a:p>
            <a:pPr marL="0" indent="0">
              <a:buNone/>
              <a:defRPr/>
            </a:pPr>
            <a:r>
              <a:rPr lang="en-US" sz="1400" b="1"/>
              <a:t>Worst-case Szenario entspricht dem IPCC Szenario RCP 8.5 </a:t>
            </a:r>
            <a:endParaRPr/>
          </a:p>
          <a:p>
            <a:pPr marL="0" indent="0">
              <a:buNone/>
              <a:defRPr/>
            </a:pPr>
            <a:r>
              <a:rPr lang="de-DE" sz="1000" b="1"/>
              <a:t>The RCP 8.5 </a:t>
            </a:r>
            <a:r>
              <a:rPr lang="de-DE" sz="1000"/>
              <a:t>is developed by the MESSAGE modeling team and the IIASA Integrated Assessment Framework at the </a:t>
            </a:r>
            <a:r>
              <a:rPr lang="de-DE" sz="1000" b="1"/>
              <a:t>International Institute for Applies Systems Analysis (IIASA), </a:t>
            </a:r>
            <a:r>
              <a:rPr lang="de-DE" sz="1000"/>
              <a:t>Austria. The </a:t>
            </a:r>
            <a:r>
              <a:rPr lang="de-DE" sz="1000" b="1"/>
              <a:t>RCP 8.5 </a:t>
            </a:r>
            <a:r>
              <a:rPr lang="de-DE" sz="1000"/>
              <a:t>is characterized by </a:t>
            </a:r>
            <a:r>
              <a:rPr lang="de-DE" sz="1000" b="1"/>
              <a:t>increasing greenhouse gas emissions over time representative for scenarios </a:t>
            </a:r>
            <a:r>
              <a:rPr lang="de-DE" sz="1000"/>
              <a:t>in the literature </a:t>
            </a:r>
            <a:r>
              <a:rPr lang="de-DE" sz="1000" b="1"/>
              <a:t>leading to high greenhouse gas concentration levels</a:t>
            </a:r>
            <a:r>
              <a:rPr lang="de-DE" sz="1000"/>
              <a:t>. The underlying scenario drivers and resulting development path are based on the </a:t>
            </a:r>
            <a:r>
              <a:rPr lang="de-DE" sz="1000" b="1"/>
              <a:t>A2r</a:t>
            </a:r>
            <a:r>
              <a:rPr lang="de-DE" sz="1000"/>
              <a:t> scenario detailed in Riahi et al. (2007). </a:t>
            </a:r>
            <a:endParaRPr/>
          </a:p>
          <a:p>
            <a:pPr>
              <a:defRPr/>
            </a:pPr>
            <a:r>
              <a:rPr lang="de-DE" sz="1000"/>
              <a:t>The MESSAGE-team responsible for developing the RCP 8.5 are: </a:t>
            </a:r>
            <a:endParaRPr/>
          </a:p>
          <a:p>
            <a:pPr>
              <a:defRPr/>
            </a:pPr>
            <a:r>
              <a:rPr lang="de-DE" sz="1000" i="1"/>
              <a:t>Keywan Riahi, Volker Krey, Shilpa Rao, Vadim Chirkov, Cheolhung Cho, Peter Kolp, Nebojsa Nakicenovic in collaboration with colleagues from other IIASA Programs: Janusz Cofala, Guenther Fischer, Arnulf Gruebler, Georg Kindermann, Zbigniew Klimont, Peter Rafaj, Wolfgang Schoepp </a:t>
            </a:r>
            <a:endParaRPr lang="de-DE" sz="1000"/>
          </a:p>
        </p:txBody>
      </p:sp>
      <p:sp>
        <p:nvSpPr>
          <p:cNvPr id="56563099" name="Rechteck 2"/>
          <p:cNvSpPr/>
          <p:nvPr/>
        </p:nvSpPr>
        <p:spPr bwMode="auto">
          <a:xfrm rot="16199932">
            <a:off x="-3162621" y="3145452"/>
            <a:ext cx="6861227" cy="570321"/>
          </a:xfrm>
          <a:prstGeom prst="rect">
            <a:avLst/>
          </a:prstGeom>
          <a:solidFill>
            <a:srgbClr val="00A7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2400" b="1"/>
              <a:t>Hintergrundinformation für Leiter:in</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098433051" name="Title 1"/>
          <p:cNvSpPr>
            <a:spLocks noGrp="1"/>
          </p:cNvSpPr>
          <p:nvPr>
            <p:ph type="title"/>
          </p:nvPr>
        </p:nvSpPr>
        <p:spPr bwMode="auto">
          <a:xfrm>
            <a:off x="838198" y="100540"/>
            <a:ext cx="10515600" cy="1714500"/>
          </a:xfrm>
        </p:spPr>
        <p:txBody>
          <a:bodyPr vertOverflow="overflow" horzOverflow="clip" vert="horz" wrap="square" lIns="91440" tIns="45720" rIns="91440" bIns="45720" numCol="1" spcCol="0" rtlCol="0" fromWordArt="0" anchor="ctr" anchorCtr="0" forceAA="0" compatLnSpc="0">
            <a:normAutofit/>
          </a:bodyPr>
          <a:lstStyle>
            <a:lvl1pPr>
              <a:defRPr b="1">
                <a:latin typeface="+mn-lt"/>
              </a:defRPr>
            </a:lvl1pPr>
          </a:lstStyle>
          <a:p>
            <a:pPr>
              <a:defRPr/>
            </a:pPr>
            <a:r>
              <a:rPr sz="2800"/>
              <a:t>Studie des </a:t>
            </a:r>
            <a:r>
              <a:rPr lang="en-US" sz="2800" b="1" i="0" u="none" strike="noStrike" cap="none" spc="0">
                <a:solidFill>
                  <a:schemeClr val="tx1"/>
                </a:solidFill>
                <a:latin typeface="Calibri"/>
                <a:ea typeface="Calibri"/>
                <a:cs typeface="Calibri"/>
              </a:rPr>
              <a:t>Wuppertal Instituts: Deutschland kann bis 2035</a:t>
            </a:r>
            <a:br>
              <a:rPr lang="en-US" sz="2800" b="1" i="0" u="none" strike="noStrike" cap="none" spc="0">
                <a:solidFill>
                  <a:schemeClr val="tx1"/>
                </a:solidFill>
                <a:latin typeface="Calibri"/>
                <a:ea typeface="Calibri"/>
                <a:cs typeface="Calibri"/>
              </a:rPr>
            </a:br>
            <a:r>
              <a:rPr lang="en-US" sz="2800" b="1" i="0" u="none" strike="noStrike" cap="none" spc="0">
                <a:solidFill>
                  <a:schemeClr val="tx1"/>
                </a:solidFill>
                <a:latin typeface="Calibri"/>
                <a:ea typeface="Calibri"/>
                <a:cs typeface="Calibri"/>
              </a:rPr>
              <a:t>CO2-neutral werden</a:t>
            </a:r>
            <a:br>
              <a:rPr lang="en-US" sz="2800" b="1" i="0" u="none" strike="noStrike" cap="none" spc="0">
                <a:solidFill>
                  <a:schemeClr val="tx1"/>
                </a:solidFill>
                <a:latin typeface="Calibri"/>
                <a:ea typeface="Calibri"/>
                <a:cs typeface="Calibri"/>
              </a:rPr>
            </a:br>
            <a:r>
              <a:rPr lang="en-US" sz="2800" b="1" i="0" u="none" strike="noStrike" cap="none" spc="0">
                <a:solidFill>
                  <a:schemeClr val="tx1">
                    <a:lumMod val="50000"/>
                    <a:lumOff val="50000"/>
                  </a:schemeClr>
                </a:solidFill>
                <a:latin typeface="Calibri"/>
                <a:ea typeface="Calibri"/>
                <a:cs typeface="Calibri"/>
              </a:rPr>
              <a:t>Auswahl wesentlicher Maßnahmen</a:t>
            </a:r>
            <a:endParaRPr sz="2800"/>
          </a:p>
        </p:txBody>
      </p:sp>
      <p:sp>
        <p:nvSpPr>
          <p:cNvPr id="1079193704" name="Slide Number Placeholder 5"/>
          <p:cNvSpPr>
            <a:spLocks noGrp="1"/>
          </p:cNvSpPr>
          <p:nvPr>
            <p:ph type="sldNum" sz="quarter" idx="12"/>
          </p:nvPr>
        </p:nvSpPr>
        <p:spPr bwMode="auto">
          <a:xfrm>
            <a:off x="8610599" y="6444544"/>
            <a:ext cx="2743200" cy="365124"/>
          </a:xfrm>
          <a:prstGeom prst="rect">
            <a:avLst/>
          </a:prstGeom>
          <a:ln>
            <a:noFill/>
          </a:ln>
        </p:spPr>
        <p:txBody>
          <a:bodyPr/>
          <a:lstStyle/>
          <a:p>
            <a:pPr>
              <a:defRPr/>
            </a:pPr>
            <a:fld id="{37F8C0A5-A4FE-7AD6-3E6D-5B8CC337E213}" type="slidenum">
              <a:rPr lang="de-DE"/>
              <a:t>29</a:t>
            </a:fld>
            <a:endParaRPr lang="de-DE"/>
          </a:p>
        </p:txBody>
      </p:sp>
      <p:sp>
        <p:nvSpPr>
          <p:cNvPr id="730810721" name="Textfeld 730810720"/>
          <p:cNvSpPr txBox="1"/>
          <p:nvPr/>
        </p:nvSpPr>
        <p:spPr bwMode="auto">
          <a:xfrm rot="16199969">
            <a:off x="9078751" y="3539657"/>
            <a:ext cx="5347864" cy="640079"/>
          </a:xfrm>
          <a:prstGeom prst="rect">
            <a:avLst/>
          </a:prstGeom>
          <a:noFill/>
          <a:ln>
            <a:noFill/>
          </a:ln>
        </p:spPr>
        <p:txBody>
          <a:bodyPr vertOverflow="overflow" horzOverflow="clip" vert="horz" wrap="square" lIns="91440" tIns="45720" rIns="91440" bIns="45720" numCol="1" spcCol="0" rtlCol="0" fromWordArt="0" anchor="t" anchorCtr="0" forceAA="0" compatLnSpc="0">
            <a:noAutofit/>
          </a:bodyPr>
          <a:lstStyle/>
          <a:p>
            <a:pPr algn="l">
              <a:defRPr/>
            </a:pPr>
            <a:r>
              <a:rPr lang="en-US" sz="1400" b="0" i="0" u="sng" strike="noStrike" cap="none" spc="0">
                <a:solidFill>
                  <a:schemeClr val="hlink"/>
                </a:solidFill>
                <a:latin typeface="Calibri"/>
                <a:ea typeface="Calibri"/>
                <a:cs typeface="Calibri"/>
                <a:hlinkClick r:id="rId2" tooltip="https://epub.wupperinst.org/frontdoor/deliver/index/docId/7606/file/7606_CO2-neutral_2035.pdf"/>
              </a:rPr>
              <a:t>https://epub.wupperinst.org/frontdoor/deliver/index/docId/7606/file/7606_CO2-neutral_2035.pdf</a:t>
            </a:r>
            <a:endParaRPr sz="1400"/>
          </a:p>
        </p:txBody>
      </p:sp>
      <p:sp>
        <p:nvSpPr>
          <p:cNvPr id="969658551" name="Ellipse 969658550"/>
          <p:cNvSpPr/>
          <p:nvPr/>
        </p:nvSpPr>
        <p:spPr bwMode="auto">
          <a:xfrm>
            <a:off x="107638" y="2222499"/>
            <a:ext cx="2928055" cy="811388"/>
          </a:xfrm>
          <a:prstGeom prst="ellipse">
            <a:avLst/>
          </a:prstGeom>
          <a:solidFill>
            <a:srgbClr val="6ADEBB"/>
          </a:solidFill>
          <a:ln w="12700" cap="flat" cmpd="sng" algn="ctr">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a:solidFill>
                  <a:schemeClr val="tx1"/>
                </a:solidFill>
              </a:rPr>
              <a:t>Zubau Windkraft/a: 25-30 GW</a:t>
            </a:r>
            <a:endParaRPr/>
          </a:p>
        </p:txBody>
      </p:sp>
      <p:sp>
        <p:nvSpPr>
          <p:cNvPr id="1928599678" name="Ellipse 1928599677"/>
          <p:cNvSpPr/>
          <p:nvPr/>
        </p:nvSpPr>
        <p:spPr bwMode="auto">
          <a:xfrm>
            <a:off x="3167943" y="2363609"/>
            <a:ext cx="2928054" cy="811387"/>
          </a:xfrm>
          <a:prstGeom prst="ellipse">
            <a:avLst/>
          </a:prstGeom>
          <a:solidFill>
            <a:srgbClr val="6ADEBB"/>
          </a:solidFill>
          <a:ln w="12700" cap="flat" cmpd="sng" algn="ctr">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a:solidFill>
                  <a:schemeClr val="tx1"/>
                </a:solidFill>
              </a:rPr>
              <a:t>Wasserstoff bis 2035: 70-90 GW</a:t>
            </a:r>
            <a:endParaRPr/>
          </a:p>
        </p:txBody>
      </p:sp>
      <p:sp>
        <p:nvSpPr>
          <p:cNvPr id="13952832" name="Ellipse 13952831"/>
          <p:cNvSpPr/>
          <p:nvPr/>
        </p:nvSpPr>
        <p:spPr bwMode="auto">
          <a:xfrm>
            <a:off x="6140138" y="2310693"/>
            <a:ext cx="3192639" cy="1024820"/>
          </a:xfrm>
          <a:prstGeom prst="ellipse">
            <a:avLst/>
          </a:prstGeom>
          <a:solidFill>
            <a:srgbClr val="6ADEBB"/>
          </a:solidFill>
          <a:ln w="12700" cap="flat" cmpd="sng" algn="ctr">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a:solidFill>
                  <a:schemeClr val="tx1"/>
                </a:solidFill>
              </a:rPr>
              <a:t>Energetische Sanierung: 4% jährlich</a:t>
            </a:r>
            <a:endParaRPr/>
          </a:p>
        </p:txBody>
      </p:sp>
      <p:sp>
        <p:nvSpPr>
          <p:cNvPr id="1799745" name="Ellipse 1799744"/>
          <p:cNvSpPr/>
          <p:nvPr/>
        </p:nvSpPr>
        <p:spPr bwMode="auto">
          <a:xfrm>
            <a:off x="4199859" y="3209395"/>
            <a:ext cx="3192638" cy="1024819"/>
          </a:xfrm>
          <a:prstGeom prst="ellipse">
            <a:avLst/>
          </a:prstGeom>
          <a:solidFill>
            <a:srgbClr val="6ADEBB"/>
          </a:solidFill>
          <a:ln w="12700" cap="flat" cmpd="sng" algn="ctr">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a:solidFill>
                  <a:schemeClr val="tx1"/>
                </a:solidFill>
              </a:rPr>
              <a:t>Ersatz 50% der Industrieanlagen bis 2045</a:t>
            </a:r>
            <a:endParaRPr/>
          </a:p>
        </p:txBody>
      </p:sp>
      <p:sp>
        <p:nvSpPr>
          <p:cNvPr id="750301393" name="Ellipse 750301392"/>
          <p:cNvSpPr/>
          <p:nvPr/>
        </p:nvSpPr>
        <p:spPr bwMode="auto">
          <a:xfrm>
            <a:off x="3461452" y="4296302"/>
            <a:ext cx="3192638" cy="1024819"/>
          </a:xfrm>
          <a:prstGeom prst="ellipse">
            <a:avLst/>
          </a:prstGeom>
          <a:solidFill>
            <a:srgbClr val="6ADEBB"/>
          </a:solidFill>
          <a:ln w="12700" cap="flat" cmpd="sng" algn="ctr">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a:solidFill>
                  <a:schemeClr val="tx1"/>
                </a:solidFill>
              </a:rPr>
              <a:t>Energetische Sanierung: 4% jährlich</a:t>
            </a:r>
            <a:endParaRPr/>
          </a:p>
        </p:txBody>
      </p:sp>
      <p:sp>
        <p:nvSpPr>
          <p:cNvPr id="936140806" name="Ellipse 936140805"/>
          <p:cNvSpPr/>
          <p:nvPr/>
        </p:nvSpPr>
        <p:spPr bwMode="auto">
          <a:xfrm>
            <a:off x="495694" y="3122081"/>
            <a:ext cx="3598332" cy="1164168"/>
          </a:xfrm>
          <a:prstGeom prst="ellipse">
            <a:avLst/>
          </a:prstGeom>
          <a:solidFill>
            <a:srgbClr val="6ADEBB"/>
          </a:solidFill>
          <a:ln w="12700" cap="flat" cmpd="sng" algn="ctr">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a:solidFill>
                  <a:schemeClr val="tx1"/>
                </a:solidFill>
              </a:rPr>
              <a:t>Ende Einbau fossiler Heizungsanlagen: derzeit noch 80% </a:t>
            </a:r>
            <a:endParaRPr/>
          </a:p>
        </p:txBody>
      </p:sp>
      <p:sp>
        <p:nvSpPr>
          <p:cNvPr id="105359106" name="Ellipse 105359105"/>
          <p:cNvSpPr/>
          <p:nvPr/>
        </p:nvSpPr>
        <p:spPr bwMode="auto">
          <a:xfrm>
            <a:off x="5593332" y="5079117"/>
            <a:ext cx="2786944" cy="1024819"/>
          </a:xfrm>
          <a:prstGeom prst="ellipse">
            <a:avLst/>
          </a:prstGeom>
          <a:solidFill>
            <a:srgbClr val="6ADEBB"/>
          </a:solidFill>
          <a:ln w="12700" cap="flat" cmpd="sng" algn="ctr">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a:solidFill>
                  <a:schemeClr val="tx1"/>
                </a:solidFill>
              </a:rPr>
              <a:t>Abschaffung klimaschädlicher Subventionen</a:t>
            </a:r>
            <a:endParaRPr/>
          </a:p>
        </p:txBody>
      </p:sp>
      <p:sp>
        <p:nvSpPr>
          <p:cNvPr id="544400511" name="Ellipse 544400510"/>
          <p:cNvSpPr/>
          <p:nvPr/>
        </p:nvSpPr>
        <p:spPr bwMode="auto">
          <a:xfrm>
            <a:off x="7630624" y="3394426"/>
            <a:ext cx="3404305" cy="759177"/>
          </a:xfrm>
          <a:prstGeom prst="ellipse">
            <a:avLst/>
          </a:prstGeom>
          <a:solidFill>
            <a:srgbClr val="6ADEBB"/>
          </a:solidFill>
          <a:ln w="12700" cap="flat" cmpd="sng" algn="ctr">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a:solidFill>
                  <a:schemeClr val="tx1"/>
                </a:solidFill>
              </a:rPr>
              <a:t>Klimaneutrale Industrieanlagen</a:t>
            </a:r>
            <a:endParaRPr/>
          </a:p>
        </p:txBody>
      </p:sp>
      <p:sp>
        <p:nvSpPr>
          <p:cNvPr id="449258495" name="Ellipse 449258494"/>
          <p:cNvSpPr/>
          <p:nvPr/>
        </p:nvSpPr>
        <p:spPr bwMode="auto">
          <a:xfrm>
            <a:off x="6654091" y="4212475"/>
            <a:ext cx="3404305" cy="759177"/>
          </a:xfrm>
          <a:prstGeom prst="ellipse">
            <a:avLst/>
          </a:prstGeom>
          <a:solidFill>
            <a:srgbClr val="6ADEBB"/>
          </a:solidFill>
          <a:ln w="12700" cap="flat" cmpd="sng" algn="ctr">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a:solidFill>
                  <a:schemeClr val="tx1"/>
                </a:solidFill>
              </a:rPr>
              <a:t>Energiebedarf der Industrie senken</a:t>
            </a:r>
            <a:endParaRPr/>
          </a:p>
        </p:txBody>
      </p:sp>
      <p:sp>
        <p:nvSpPr>
          <p:cNvPr id="87460664" name="Ellipse 87460663"/>
          <p:cNvSpPr/>
          <p:nvPr/>
        </p:nvSpPr>
        <p:spPr bwMode="auto">
          <a:xfrm>
            <a:off x="7630624" y="5947477"/>
            <a:ext cx="3404305" cy="615598"/>
          </a:xfrm>
          <a:prstGeom prst="ellipse">
            <a:avLst/>
          </a:prstGeom>
          <a:solidFill>
            <a:srgbClr val="6ADEBB"/>
          </a:solidFill>
          <a:ln w="12700" cap="flat" cmpd="sng" algn="ctr">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a:solidFill>
                  <a:schemeClr val="tx1"/>
                </a:solidFill>
              </a:rPr>
              <a:t>Kreislaufwirtschaft</a:t>
            </a:r>
            <a:endParaRPr/>
          </a:p>
        </p:txBody>
      </p:sp>
      <p:sp>
        <p:nvSpPr>
          <p:cNvPr id="2020213835" name="Ellipse 2020213834"/>
          <p:cNvSpPr/>
          <p:nvPr/>
        </p:nvSpPr>
        <p:spPr bwMode="auto">
          <a:xfrm>
            <a:off x="8804447" y="1896707"/>
            <a:ext cx="2715552" cy="643291"/>
          </a:xfrm>
          <a:prstGeom prst="ellipse">
            <a:avLst/>
          </a:prstGeom>
          <a:solidFill>
            <a:srgbClr val="6ADEBB"/>
          </a:solidFill>
          <a:ln w="12700" cap="flat" cmpd="sng" algn="ctr">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t>CO2-Preis</a:t>
            </a:r>
          </a:p>
        </p:txBody>
      </p:sp>
      <p:sp>
        <p:nvSpPr>
          <p:cNvPr id="1987822720" name="Ellipse 1987822719"/>
          <p:cNvSpPr/>
          <p:nvPr/>
        </p:nvSpPr>
        <p:spPr bwMode="auto">
          <a:xfrm>
            <a:off x="3214509" y="5947477"/>
            <a:ext cx="3404305" cy="596549"/>
          </a:xfrm>
          <a:prstGeom prst="ellipse">
            <a:avLst/>
          </a:prstGeom>
          <a:solidFill>
            <a:srgbClr val="6ADEBB"/>
          </a:solidFill>
          <a:ln w="12700" cap="flat" cmpd="sng" algn="ctr">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a:solidFill>
                  <a:schemeClr val="tx1"/>
                </a:solidFill>
              </a:rPr>
              <a:t>Inlandsflüge beenden</a:t>
            </a:r>
            <a:endParaRPr/>
          </a:p>
        </p:txBody>
      </p:sp>
      <p:sp>
        <p:nvSpPr>
          <p:cNvPr id="1096812010" name="Ellipse 1096812009"/>
          <p:cNvSpPr/>
          <p:nvPr/>
        </p:nvSpPr>
        <p:spPr bwMode="auto">
          <a:xfrm>
            <a:off x="1465790" y="5188300"/>
            <a:ext cx="3404305" cy="759177"/>
          </a:xfrm>
          <a:prstGeom prst="ellipse">
            <a:avLst/>
          </a:prstGeom>
          <a:solidFill>
            <a:srgbClr val="6ADEBB"/>
          </a:solidFill>
          <a:ln w="12700" cap="flat" cmpd="sng" algn="ctr">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a:solidFill>
                  <a:schemeClr val="tx1"/>
                </a:solidFill>
              </a:rPr>
              <a:t>Autoverkehr bis 2035 halbieren</a:t>
            </a:r>
            <a:endParaRPr/>
          </a:p>
        </p:txBody>
      </p:sp>
      <p:sp>
        <p:nvSpPr>
          <p:cNvPr id="1671885236" name="Ellipse 1671885235"/>
          <p:cNvSpPr/>
          <p:nvPr/>
        </p:nvSpPr>
        <p:spPr bwMode="auto">
          <a:xfrm>
            <a:off x="57146" y="4429123"/>
            <a:ext cx="3404305" cy="759177"/>
          </a:xfrm>
          <a:prstGeom prst="ellipse">
            <a:avLst/>
          </a:prstGeom>
          <a:solidFill>
            <a:srgbClr val="6ADEBB"/>
          </a:solidFill>
          <a:ln w="12700" cap="flat" cmpd="sng" algn="ctr">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a:solidFill>
                  <a:schemeClr val="tx1"/>
                </a:solidFill>
              </a:rPr>
              <a:t>Förderung ÖPNV bis 2035 verdoppeln</a:t>
            </a:r>
            <a:endParaRPr/>
          </a:p>
        </p:txBody>
      </p:sp>
      <p:sp>
        <p:nvSpPr>
          <p:cNvPr id="224289808" name="Ellipse 224289807"/>
          <p:cNvSpPr/>
          <p:nvPr/>
        </p:nvSpPr>
        <p:spPr bwMode="auto">
          <a:xfrm>
            <a:off x="8451668" y="5079117"/>
            <a:ext cx="2309858" cy="782815"/>
          </a:xfrm>
          <a:prstGeom prst="ellipse">
            <a:avLst/>
          </a:prstGeom>
          <a:solidFill>
            <a:srgbClr val="6ADEBB"/>
          </a:solidFill>
          <a:ln w="12700" cap="flat" cmpd="sng" algn="ctr">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a:solidFill>
                  <a:schemeClr val="tx1"/>
                </a:solidFill>
              </a:rPr>
              <a:t>Verbrenner-Verbot 2025</a:t>
            </a:r>
            <a:endParaRPr/>
          </a:p>
        </p:txBody>
      </p:sp>
      <p:sp>
        <p:nvSpPr>
          <p:cNvPr id="901682093" name="Slide Number Placeholder 5"/>
          <p:cNvSpPr>
            <a:spLocks noGrp="1"/>
          </p:cNvSpPr>
          <p:nvPr>
            <p:ph type="sldNum" sz="quarter" idx="12"/>
          </p:nvPr>
        </p:nvSpPr>
        <p:spPr bwMode="auto">
          <a:xfrm>
            <a:off x="8586567" y="6444544"/>
            <a:ext cx="2743200" cy="365124"/>
          </a:xfrm>
          <a:prstGeom prst="rect">
            <a:avLst/>
          </a:prstGeom>
          <a:ln>
            <a:noFill/>
          </a:ln>
        </p:spPr>
        <p:txBody>
          <a:bodyPr/>
          <a:lstStyle/>
          <a:p>
            <a:pPr>
              <a:defRPr/>
            </a:pPr>
            <a:fld id="{A227D42B-F2EC-45F4-C3C1-8E37C6B5F98C}" type="slidenum">
              <a:rPr lang="de-DE"/>
              <a:t>29</a:t>
            </a:fld>
            <a:endParaRPr lang="de-DE"/>
          </a:p>
        </p:txBody>
      </p:sp>
      <p:sp>
        <p:nvSpPr>
          <p:cNvPr id="720707378" name="Ellipse 720707377"/>
          <p:cNvSpPr/>
          <p:nvPr/>
        </p:nvSpPr>
        <p:spPr bwMode="auto">
          <a:xfrm>
            <a:off x="3143910" y="2363609"/>
            <a:ext cx="2928054" cy="811387"/>
          </a:xfrm>
          <a:prstGeom prst="ellipse">
            <a:avLst/>
          </a:prstGeom>
          <a:solidFill>
            <a:srgbClr val="6ADEBB"/>
          </a:solidFill>
          <a:ln w="12700" cap="flat" cmpd="sng" algn="ctr">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a:solidFill>
                  <a:schemeClr val="tx1"/>
                </a:solidFill>
              </a:rPr>
              <a:t>Wasserstoff bis 2035: 70-90 GW</a:t>
            </a:r>
            <a:endParaRPr/>
          </a:p>
        </p:txBody>
      </p:sp>
      <p:sp>
        <p:nvSpPr>
          <p:cNvPr id="739588719" name="Ellipse 739588718"/>
          <p:cNvSpPr/>
          <p:nvPr/>
        </p:nvSpPr>
        <p:spPr bwMode="auto">
          <a:xfrm>
            <a:off x="6116104" y="2310693"/>
            <a:ext cx="3192639" cy="1024820"/>
          </a:xfrm>
          <a:prstGeom prst="ellipse">
            <a:avLst/>
          </a:prstGeom>
          <a:solidFill>
            <a:srgbClr val="6ADEBB"/>
          </a:solidFill>
          <a:ln w="12700" cap="flat" cmpd="sng" algn="ctr">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a:solidFill>
                  <a:schemeClr val="tx1"/>
                </a:solidFill>
              </a:rPr>
              <a:t>Energetische Sanierung: 4% jährlich</a:t>
            </a:r>
            <a:endParaRPr/>
          </a:p>
        </p:txBody>
      </p:sp>
      <p:sp>
        <p:nvSpPr>
          <p:cNvPr id="5715919" name="Ellipse 5715918"/>
          <p:cNvSpPr/>
          <p:nvPr/>
        </p:nvSpPr>
        <p:spPr bwMode="auto">
          <a:xfrm>
            <a:off x="4175826" y="3209395"/>
            <a:ext cx="3192638" cy="1024819"/>
          </a:xfrm>
          <a:prstGeom prst="ellipse">
            <a:avLst/>
          </a:prstGeom>
          <a:solidFill>
            <a:srgbClr val="6ADEBB"/>
          </a:solidFill>
          <a:ln w="12700" cap="flat" cmpd="sng" algn="ctr">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a:solidFill>
                  <a:schemeClr val="tx1"/>
                </a:solidFill>
              </a:rPr>
              <a:t>Ersatz 50% der Industrieanlagen bis 2045</a:t>
            </a:r>
            <a:endParaRPr/>
          </a:p>
        </p:txBody>
      </p:sp>
      <p:sp>
        <p:nvSpPr>
          <p:cNvPr id="747523732" name="Ellipse 747523731"/>
          <p:cNvSpPr/>
          <p:nvPr/>
        </p:nvSpPr>
        <p:spPr bwMode="auto">
          <a:xfrm>
            <a:off x="5569299" y="5079117"/>
            <a:ext cx="2786944" cy="1024819"/>
          </a:xfrm>
          <a:prstGeom prst="ellipse">
            <a:avLst/>
          </a:prstGeom>
          <a:solidFill>
            <a:srgbClr val="6ADEBB"/>
          </a:solidFill>
          <a:ln w="12700" cap="flat" cmpd="sng" algn="ctr">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a:solidFill>
                  <a:schemeClr val="tx1"/>
                </a:solidFill>
              </a:rPr>
              <a:t>Abschaffung klimaschädlicher Subventionen</a:t>
            </a:r>
            <a:endParaRPr/>
          </a:p>
        </p:txBody>
      </p:sp>
      <p:sp>
        <p:nvSpPr>
          <p:cNvPr id="1590851182" name="Ellipse 1590851181"/>
          <p:cNvSpPr/>
          <p:nvPr/>
        </p:nvSpPr>
        <p:spPr bwMode="auto">
          <a:xfrm>
            <a:off x="7606591" y="3394426"/>
            <a:ext cx="3404305" cy="759177"/>
          </a:xfrm>
          <a:prstGeom prst="ellipse">
            <a:avLst/>
          </a:prstGeom>
          <a:solidFill>
            <a:srgbClr val="6ADEBB"/>
          </a:solidFill>
          <a:ln w="12700" cap="flat" cmpd="sng" algn="ctr">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a:solidFill>
                  <a:schemeClr val="tx1"/>
                </a:solidFill>
              </a:rPr>
              <a:t>Klimaneutrale Industrieanlagen</a:t>
            </a:r>
            <a:endParaRPr/>
          </a:p>
        </p:txBody>
      </p:sp>
      <p:sp>
        <p:nvSpPr>
          <p:cNvPr id="140741518" name="Ellipse 140741517"/>
          <p:cNvSpPr/>
          <p:nvPr/>
        </p:nvSpPr>
        <p:spPr bwMode="auto">
          <a:xfrm>
            <a:off x="6630058" y="4212475"/>
            <a:ext cx="3404305" cy="759177"/>
          </a:xfrm>
          <a:prstGeom prst="ellipse">
            <a:avLst/>
          </a:prstGeom>
          <a:solidFill>
            <a:srgbClr val="6ADEBB"/>
          </a:solidFill>
          <a:ln w="12700" cap="flat" cmpd="sng" algn="ctr">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a:solidFill>
                  <a:schemeClr val="tx1"/>
                </a:solidFill>
              </a:rPr>
              <a:t>Energiebedarf der Industrie senken</a:t>
            </a:r>
            <a:endParaRPr/>
          </a:p>
        </p:txBody>
      </p:sp>
      <p:sp>
        <p:nvSpPr>
          <p:cNvPr id="1891253030" name="Ellipse 1891253029"/>
          <p:cNvSpPr/>
          <p:nvPr/>
        </p:nvSpPr>
        <p:spPr bwMode="auto">
          <a:xfrm>
            <a:off x="7606591" y="5947477"/>
            <a:ext cx="3404305" cy="615598"/>
          </a:xfrm>
          <a:prstGeom prst="ellipse">
            <a:avLst/>
          </a:prstGeom>
          <a:solidFill>
            <a:srgbClr val="6ADEBB"/>
          </a:solidFill>
          <a:ln w="12700" cap="flat" cmpd="sng" algn="ctr">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a:solidFill>
                  <a:schemeClr val="tx1"/>
                </a:solidFill>
              </a:rPr>
              <a:t>Kreislaufwirtschaft</a:t>
            </a:r>
            <a:endParaRPr/>
          </a:p>
        </p:txBody>
      </p:sp>
      <p:sp>
        <p:nvSpPr>
          <p:cNvPr id="410656816" name="Ellipse 410656815"/>
          <p:cNvSpPr/>
          <p:nvPr/>
        </p:nvSpPr>
        <p:spPr bwMode="auto">
          <a:xfrm>
            <a:off x="8780414" y="1896707"/>
            <a:ext cx="2715552" cy="643291"/>
          </a:xfrm>
          <a:prstGeom prst="ellipse">
            <a:avLst/>
          </a:prstGeom>
          <a:solidFill>
            <a:srgbClr val="6ADEBB"/>
          </a:solidFill>
          <a:ln w="12700" cap="flat" cmpd="sng" algn="ctr">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a:solidFill>
                  <a:schemeClr val="tx1"/>
                </a:solidFill>
              </a:rPr>
              <a:t>CO</a:t>
            </a:r>
            <a:r>
              <a:rPr baseline="-25000">
                <a:solidFill>
                  <a:schemeClr val="tx1"/>
                </a:solidFill>
              </a:rPr>
              <a:t>2</a:t>
            </a:r>
            <a:r>
              <a:rPr>
                <a:solidFill>
                  <a:schemeClr val="tx1"/>
                </a:solidFill>
              </a:rPr>
              <a:t>-Preis</a:t>
            </a:r>
            <a:endParaRPr/>
          </a:p>
        </p:txBody>
      </p:sp>
      <p:sp>
        <p:nvSpPr>
          <p:cNvPr id="887150113" name="Ellipse 887150112"/>
          <p:cNvSpPr/>
          <p:nvPr/>
        </p:nvSpPr>
        <p:spPr bwMode="auto">
          <a:xfrm>
            <a:off x="3190476" y="5947477"/>
            <a:ext cx="3404305" cy="596549"/>
          </a:xfrm>
          <a:prstGeom prst="ellipse">
            <a:avLst/>
          </a:prstGeom>
          <a:solidFill>
            <a:srgbClr val="6ADEBB"/>
          </a:solidFill>
          <a:ln w="12700" cap="flat" cmpd="sng" algn="ctr">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a:solidFill>
                  <a:schemeClr val="tx1"/>
                </a:solidFill>
              </a:rPr>
              <a:t>Inlandsflüge beenden</a:t>
            </a:r>
            <a:endParaRPr/>
          </a:p>
        </p:txBody>
      </p:sp>
      <p:sp>
        <p:nvSpPr>
          <p:cNvPr id="1618300616" name="Ellipse 1618300615"/>
          <p:cNvSpPr/>
          <p:nvPr/>
        </p:nvSpPr>
        <p:spPr bwMode="auto">
          <a:xfrm>
            <a:off x="1441757" y="5188300"/>
            <a:ext cx="3404305" cy="759177"/>
          </a:xfrm>
          <a:prstGeom prst="ellipse">
            <a:avLst/>
          </a:prstGeom>
          <a:solidFill>
            <a:srgbClr val="6ADEBB"/>
          </a:solidFill>
          <a:ln w="12700" cap="flat" cmpd="sng" algn="ctr">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a:solidFill>
                  <a:schemeClr val="tx1"/>
                </a:solidFill>
              </a:rPr>
              <a:t>Autoverkehr bis 2035 halbieren</a:t>
            </a:r>
            <a:endParaRPr/>
          </a:p>
        </p:txBody>
      </p:sp>
      <p:sp>
        <p:nvSpPr>
          <p:cNvPr id="2023650513" name="Ellipse 2023650512"/>
          <p:cNvSpPr/>
          <p:nvPr/>
        </p:nvSpPr>
        <p:spPr bwMode="auto">
          <a:xfrm>
            <a:off x="8427636" y="5079117"/>
            <a:ext cx="2309858" cy="782815"/>
          </a:xfrm>
          <a:prstGeom prst="ellipse">
            <a:avLst/>
          </a:prstGeom>
          <a:solidFill>
            <a:srgbClr val="6ADEBB"/>
          </a:solidFill>
          <a:ln w="12700" cap="flat" cmpd="sng" algn="ctr">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a:solidFill>
                  <a:schemeClr val="tx1"/>
                </a:solidFill>
              </a:rPr>
              <a:t>Verbrenner-Verbot 2025</a:t>
            </a:r>
            <a:endParaRPr/>
          </a:p>
        </p:txBody>
      </p:sp>
      <p:sp>
        <p:nvSpPr>
          <p:cNvPr id="1311754253" name="Ellipse 1311754252"/>
          <p:cNvSpPr/>
          <p:nvPr/>
        </p:nvSpPr>
        <p:spPr bwMode="auto">
          <a:xfrm>
            <a:off x="9376873" y="2769303"/>
            <a:ext cx="1384653" cy="697618"/>
          </a:xfrm>
          <a:prstGeom prst="ellipse">
            <a:avLst/>
          </a:prstGeom>
          <a:solidFill>
            <a:srgbClr val="B2F7E1"/>
          </a:solidFill>
          <a:ln w="12700" cap="flat" cmpd="sng" algn="ctr">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endParaRPr>
              <a:solidFill>
                <a:schemeClr val="tx1"/>
              </a:solidFill>
            </a:endParaRPr>
          </a:p>
        </p:txBody>
      </p:sp>
      <p:sp>
        <p:nvSpPr>
          <p:cNvPr id="1338342381" name="Ellipse 1338342380"/>
          <p:cNvSpPr/>
          <p:nvPr/>
        </p:nvSpPr>
        <p:spPr bwMode="auto">
          <a:xfrm>
            <a:off x="5379639" y="1914700"/>
            <a:ext cx="1384652" cy="615597"/>
          </a:xfrm>
          <a:prstGeom prst="ellipse">
            <a:avLst/>
          </a:prstGeom>
          <a:solidFill>
            <a:srgbClr val="B2F7E1"/>
          </a:solidFill>
          <a:ln w="12700" cap="flat" cmpd="sng" algn="ctr">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endParaRPr>
              <a:solidFill>
                <a:schemeClr val="tx1"/>
              </a:solidFill>
            </a:endParaRPr>
          </a:p>
        </p:txBody>
      </p:sp>
      <p:sp>
        <p:nvSpPr>
          <p:cNvPr id="874733983" name="Ellipse 874733982"/>
          <p:cNvSpPr/>
          <p:nvPr/>
        </p:nvSpPr>
        <p:spPr bwMode="auto">
          <a:xfrm>
            <a:off x="10173031" y="4252735"/>
            <a:ext cx="1002990" cy="352776"/>
          </a:xfrm>
          <a:prstGeom prst="ellipse">
            <a:avLst/>
          </a:prstGeom>
          <a:solidFill>
            <a:srgbClr val="B2F7E1"/>
          </a:solidFill>
          <a:ln w="12700" cap="flat" cmpd="sng" algn="ctr">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endParaRPr>
              <a:solidFill>
                <a:schemeClr val="tx1"/>
              </a:solidFill>
            </a:endParaRPr>
          </a:p>
        </p:txBody>
      </p:sp>
      <p:sp>
        <p:nvSpPr>
          <p:cNvPr id="1841159606" name="Ellipse 1841159605"/>
          <p:cNvSpPr/>
          <p:nvPr/>
        </p:nvSpPr>
        <p:spPr bwMode="auto">
          <a:xfrm>
            <a:off x="3091036" y="4076346"/>
            <a:ext cx="1002990" cy="352776"/>
          </a:xfrm>
          <a:prstGeom prst="ellipse">
            <a:avLst/>
          </a:prstGeom>
          <a:solidFill>
            <a:srgbClr val="B2F7E1"/>
          </a:solidFill>
          <a:ln w="12700" cap="flat" cmpd="sng" algn="ctr">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endParaRPr>
              <a:solidFill>
                <a:schemeClr val="tx1"/>
              </a:solidFill>
            </a:endParaRPr>
          </a:p>
        </p:txBody>
      </p:sp>
      <p:sp>
        <p:nvSpPr>
          <p:cNvPr id="658429806" name="Ellipse 658429805"/>
          <p:cNvSpPr/>
          <p:nvPr/>
        </p:nvSpPr>
        <p:spPr bwMode="auto">
          <a:xfrm>
            <a:off x="6594782" y="6245752"/>
            <a:ext cx="1002990" cy="352776"/>
          </a:xfrm>
          <a:prstGeom prst="ellipse">
            <a:avLst/>
          </a:prstGeom>
          <a:solidFill>
            <a:srgbClr val="B2F7E1"/>
          </a:solidFill>
          <a:ln w="12700" cap="flat" cmpd="sng" algn="ctr">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endParaRPr>
              <a:solidFill>
                <a:schemeClr val="tx1"/>
              </a:solidFill>
            </a:endParaRPr>
          </a:p>
        </p:txBody>
      </p:sp>
      <p:sp>
        <p:nvSpPr>
          <p:cNvPr id="1961515229" name="Ellipse 1961515228"/>
          <p:cNvSpPr/>
          <p:nvPr/>
        </p:nvSpPr>
        <p:spPr bwMode="auto">
          <a:xfrm>
            <a:off x="7150407" y="3881437"/>
            <a:ext cx="1002990" cy="352776"/>
          </a:xfrm>
          <a:prstGeom prst="ellipse">
            <a:avLst/>
          </a:prstGeom>
          <a:solidFill>
            <a:srgbClr val="B2F7E1"/>
          </a:solidFill>
          <a:ln w="12700" cap="flat" cmpd="sng" algn="ctr">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endParaRPr>
              <a:solidFill>
                <a:schemeClr val="tx1"/>
              </a:solidFill>
            </a:endParaRPr>
          </a:p>
        </p:txBody>
      </p:sp>
      <p:sp>
        <p:nvSpPr>
          <p:cNvPr id="489313580" name="Ellipse 489313579"/>
          <p:cNvSpPr/>
          <p:nvPr/>
        </p:nvSpPr>
        <p:spPr bwMode="auto">
          <a:xfrm>
            <a:off x="-29833" y="3077102"/>
            <a:ext cx="1002990" cy="352776"/>
          </a:xfrm>
          <a:prstGeom prst="ellipse">
            <a:avLst/>
          </a:prstGeom>
          <a:solidFill>
            <a:srgbClr val="B2F7E1"/>
          </a:solidFill>
          <a:ln w="12700" cap="flat" cmpd="sng" algn="ctr">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endParaRPr>
              <a:solidFill>
                <a:schemeClr val="tx1"/>
              </a:solidFill>
            </a:endParaRPr>
          </a:p>
        </p:txBody>
      </p:sp>
      <p:sp>
        <p:nvSpPr>
          <p:cNvPr id="333353019" name="Ellipse 333353018"/>
          <p:cNvSpPr/>
          <p:nvPr/>
        </p:nvSpPr>
        <p:spPr bwMode="auto">
          <a:xfrm>
            <a:off x="471661" y="3122081"/>
            <a:ext cx="3598332" cy="1164168"/>
          </a:xfrm>
          <a:prstGeom prst="ellipse">
            <a:avLst/>
          </a:prstGeom>
          <a:solidFill>
            <a:srgbClr val="6ADEBB"/>
          </a:solidFill>
          <a:ln w="12700" cap="flat" cmpd="sng" algn="ctr">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a:solidFill>
                  <a:schemeClr val="tx1"/>
                </a:solidFill>
              </a:rPr>
              <a:t>Ende Einbau fossiler Heizungsanlagen: derzeit noch 80% </a:t>
            </a:r>
            <a:endParaRPr/>
          </a:p>
        </p:txBody>
      </p:sp>
      <p:sp>
        <p:nvSpPr>
          <p:cNvPr id="685450836" name="Ellipse 685450835"/>
          <p:cNvSpPr/>
          <p:nvPr/>
        </p:nvSpPr>
        <p:spPr bwMode="auto">
          <a:xfrm>
            <a:off x="33113" y="4429123"/>
            <a:ext cx="3404305" cy="759177"/>
          </a:xfrm>
          <a:prstGeom prst="ellipse">
            <a:avLst/>
          </a:prstGeom>
          <a:solidFill>
            <a:srgbClr val="6ADEBB"/>
          </a:solidFill>
          <a:ln w="12700" cap="flat" cmpd="sng" algn="ctr">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a:solidFill>
                  <a:schemeClr val="tx1"/>
                </a:solidFill>
              </a:rPr>
              <a:t>Förderung ÖPNV bis 2035 verdoppeln</a:t>
            </a:r>
            <a:endParaRPr/>
          </a:p>
        </p:txBody>
      </p:sp>
      <p:sp>
        <p:nvSpPr>
          <p:cNvPr id="1476715452" name="Ellipse 1476715451"/>
          <p:cNvSpPr/>
          <p:nvPr/>
        </p:nvSpPr>
        <p:spPr bwMode="auto">
          <a:xfrm>
            <a:off x="-29833" y="5246335"/>
            <a:ext cx="1384652" cy="615597"/>
          </a:xfrm>
          <a:prstGeom prst="ellipse">
            <a:avLst/>
          </a:prstGeom>
          <a:solidFill>
            <a:srgbClr val="B2F7E1"/>
          </a:solidFill>
          <a:ln w="12700" cap="flat" cmpd="sng" algn="ctr">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endParaRPr>
              <a:solidFill>
                <a:schemeClr val="tx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vertOverflow="overflow" horzOverflow="clip" vert="horz" wrap="square" lIns="91440" tIns="45720" rIns="91440" bIns="45720" numCol="1" spcCol="0" rtlCol="0" fromWordArt="0" anchor="ctr" anchorCtr="0" forceAA="0" compatLnSpc="0">
            <a:normAutofit/>
          </a:bodyPr>
          <a:lstStyle/>
          <a:p>
            <a:pPr>
              <a:defRPr/>
            </a:pPr>
            <a:r>
              <a:rPr lang="de-DE">
                <a:solidFill>
                  <a:schemeClr val="tx1">
                    <a:lumMod val="50000"/>
                    <a:lumOff val="50000"/>
                  </a:schemeClr>
                </a:solidFill>
              </a:rPr>
              <a:t>Folgen der Klimakrise – spürbar…</a:t>
            </a:r>
            <a:br>
              <a:rPr lang="de-DE">
                <a:solidFill>
                  <a:schemeClr val="tx1">
                    <a:lumMod val="50000"/>
                    <a:lumOff val="50000"/>
                  </a:schemeClr>
                </a:solidFill>
              </a:rPr>
            </a:br>
            <a:r>
              <a:rPr lang="de-DE">
                <a:solidFill>
                  <a:schemeClr val="tx1">
                    <a:lumMod val="50000"/>
                    <a:lumOff val="50000"/>
                  </a:schemeClr>
                </a:solidFill>
              </a:rPr>
              <a:t>- Bezug zur letzten Quizfrage - </a:t>
            </a:r>
            <a:endParaRPr/>
          </a:p>
        </p:txBody>
      </p:sp>
      <p:sp>
        <p:nvSpPr>
          <p:cNvPr id="3" name="Inhaltsplatzhalter 2"/>
          <p:cNvSpPr>
            <a:spLocks noGrp="1"/>
          </p:cNvSpPr>
          <p:nvPr>
            <p:ph idx="1"/>
          </p:nvPr>
        </p:nvSpPr>
        <p:spPr bwMode="auto">
          <a:xfrm>
            <a:off x="838198" y="2131016"/>
            <a:ext cx="5411206" cy="4326609"/>
          </a:xfrm>
        </p:spPr>
        <p:txBody>
          <a:bodyPr vertOverflow="overflow" horzOverflow="clip" vert="horz" wrap="square" lIns="91440" tIns="45720" rIns="91440" bIns="45720" numCol="1" spcCol="0" rtlCol="0" fromWordArt="0" anchor="t" anchorCtr="0" forceAA="0" compatLnSpc="0">
            <a:normAutofit fontScale="77500" lnSpcReduction="16000"/>
          </a:bodyPr>
          <a:lstStyle/>
          <a:p>
            <a:pPr>
              <a:defRPr/>
            </a:pPr>
            <a:r>
              <a:rPr lang="de-DE"/>
              <a:t>Meeresspiegel steigt an, Bedrohung von niedrig gelegenen Inseln und Küstenregionen</a:t>
            </a:r>
            <a:endParaRPr/>
          </a:p>
          <a:p>
            <a:pPr>
              <a:defRPr/>
            </a:pPr>
            <a:r>
              <a:rPr lang="de-DE"/>
              <a:t>Hitzekollaps für Korallenriffe</a:t>
            </a:r>
            <a:endParaRPr/>
          </a:p>
          <a:p>
            <a:pPr>
              <a:defRPr/>
            </a:pPr>
            <a:r>
              <a:rPr lang="de-DE"/>
              <a:t>Gletscher schmelzen ab, Eisschilde an Nord- und Südpol schmelzen ab</a:t>
            </a:r>
            <a:endParaRPr/>
          </a:p>
          <a:p>
            <a:pPr>
              <a:defRPr/>
            </a:pPr>
            <a:r>
              <a:rPr lang="de-DE"/>
              <a:t>Permafrostböden tauen auf</a:t>
            </a:r>
            <a:endParaRPr/>
          </a:p>
          <a:p>
            <a:pPr>
              <a:defRPr/>
            </a:pPr>
            <a:endParaRPr lang="de-DE"/>
          </a:p>
          <a:p>
            <a:pPr>
              <a:defRPr/>
            </a:pPr>
            <a:r>
              <a:rPr lang="de-DE"/>
              <a:t>Lange Dürreperioden kommen häufiger vor</a:t>
            </a:r>
            <a:endParaRPr/>
          </a:p>
          <a:p>
            <a:pPr>
              <a:defRPr/>
            </a:pPr>
            <a:r>
              <a:rPr lang="de-DE"/>
              <a:t>Gefahr von langanhaltenden Niederschlagsperioden steigt</a:t>
            </a:r>
            <a:endParaRPr/>
          </a:p>
          <a:p>
            <a:pPr>
              <a:defRPr/>
            </a:pPr>
            <a:r>
              <a:rPr lang="de-DE"/>
              <a:t>Wirbelstürme werden energiereicher und bringen mehr Regenfälle mit</a:t>
            </a:r>
            <a:endParaRPr/>
          </a:p>
          <a:p>
            <a:pPr>
              <a:defRPr/>
            </a:pPr>
            <a:endParaRPr lang="de-DE"/>
          </a:p>
          <a:p>
            <a:pPr>
              <a:defRPr/>
            </a:pPr>
            <a:r>
              <a:rPr lang="de-DE"/>
              <a:t>Klimawandelfolgen sind schon heute die Fluchtursache Nr. 1 für Migration, Anzahl der weltweiten Klimaflüchtlinge wird weiter steigen</a:t>
            </a:r>
            <a:endParaRPr/>
          </a:p>
          <a:p>
            <a:pPr>
              <a:defRPr/>
            </a:pPr>
            <a:endParaRPr lang="de-DE"/>
          </a:p>
        </p:txBody>
      </p:sp>
      <p:sp>
        <p:nvSpPr>
          <p:cNvPr id="4" name="Foliennummernplatzhalter 3"/>
          <p:cNvSpPr>
            <a:spLocks noGrp="1"/>
          </p:cNvSpPr>
          <p:nvPr>
            <p:ph type="sldNum" sz="quarter" idx="12"/>
          </p:nvPr>
        </p:nvSpPr>
        <p:spPr bwMode="auto"/>
        <p:txBody>
          <a:bodyPr/>
          <a:lstStyle/>
          <a:p>
            <a:pPr>
              <a:defRPr/>
            </a:pPr>
            <a:fld id="{D88A27B9-E5C3-4CE9-BFEB-01015DEB140B}" type="slidenum">
              <a:rPr lang="de-DE"/>
              <a:t>3</a:t>
            </a:fld>
            <a:endParaRPr lang="de-DE"/>
          </a:p>
        </p:txBody>
      </p:sp>
      <p:sp>
        <p:nvSpPr>
          <p:cNvPr id="5" name="Inhaltsplatzhalter 2"/>
          <p:cNvSpPr txBox="1"/>
          <p:nvPr/>
        </p:nvSpPr>
        <p:spPr bwMode="auto">
          <a:xfrm>
            <a:off x="6814733" y="1629419"/>
            <a:ext cx="4991100" cy="4547543"/>
          </a:xfrm>
          <a:prstGeom prst="rect">
            <a:avLst/>
          </a:prstGeom>
        </p:spPr>
        <p:txBody>
          <a:bodyPr vert="horz" lIns="91440" tIns="45720" rIns="91440" bIns="45720" rtlCol="0">
            <a:normAutofit fontScale="62500" lnSpcReduction="20000"/>
          </a:bodyPr>
          <a:lstStyle>
            <a:lvl1pPr marL="228600" indent="-228600" algn="l" defTabSz="914400">
              <a:lnSpc>
                <a:spcPct val="100000"/>
              </a:lnSpc>
              <a:spcBef>
                <a:spcPts val="1000"/>
              </a:spcBef>
              <a:buFont typeface="Symbol"/>
              <a:buChar char="-"/>
              <a:defRPr sz="1600">
                <a:solidFill>
                  <a:schemeClr val="tx1"/>
                </a:solidFill>
                <a:latin typeface="Arial"/>
                <a:ea typeface="+mn-ea"/>
                <a:cs typeface="Arial"/>
              </a:defRPr>
            </a:lvl1pPr>
            <a:lvl2pPr marL="685800" indent="-228600" algn="l" defTabSz="914400">
              <a:lnSpc>
                <a:spcPct val="100000"/>
              </a:lnSpc>
              <a:spcBef>
                <a:spcPts val="500"/>
              </a:spcBef>
              <a:buFont typeface="Symbol"/>
              <a:buChar char="-"/>
              <a:defRPr sz="1600">
                <a:solidFill>
                  <a:schemeClr val="tx1"/>
                </a:solidFill>
                <a:latin typeface="Arial"/>
                <a:ea typeface="+mn-ea"/>
                <a:cs typeface="Arial"/>
              </a:defRPr>
            </a:lvl2pPr>
            <a:lvl3pPr marL="1143000" indent="-228600" algn="l" defTabSz="914400">
              <a:lnSpc>
                <a:spcPct val="100000"/>
              </a:lnSpc>
              <a:spcBef>
                <a:spcPts val="500"/>
              </a:spcBef>
              <a:buFont typeface="Symbol"/>
              <a:buChar char="-"/>
              <a:defRPr sz="1600">
                <a:solidFill>
                  <a:schemeClr val="tx1"/>
                </a:solidFill>
                <a:latin typeface="Arial"/>
                <a:ea typeface="+mn-ea"/>
                <a:cs typeface="Arial"/>
              </a:defRPr>
            </a:lvl3pPr>
            <a:lvl4pPr marL="1600200" indent="-228600" algn="l" defTabSz="914400">
              <a:lnSpc>
                <a:spcPct val="100000"/>
              </a:lnSpc>
              <a:spcBef>
                <a:spcPts val="500"/>
              </a:spcBef>
              <a:buFont typeface="Symbol"/>
              <a:buChar char="-"/>
              <a:defRPr sz="1600">
                <a:solidFill>
                  <a:schemeClr val="tx1"/>
                </a:solidFill>
                <a:latin typeface="Arial"/>
                <a:ea typeface="+mn-ea"/>
                <a:cs typeface="Arial"/>
              </a:defRPr>
            </a:lvl4pPr>
            <a:lvl5pPr marL="2057400" indent="-228600" algn="l" defTabSz="914400">
              <a:lnSpc>
                <a:spcPct val="100000"/>
              </a:lnSpc>
              <a:spcBef>
                <a:spcPts val="500"/>
              </a:spcBef>
              <a:buFont typeface="Symbol"/>
              <a:buChar char="-"/>
              <a:defRPr sz="1600">
                <a:solidFill>
                  <a:schemeClr val="tx1"/>
                </a:solidFill>
                <a:latin typeface="Arial"/>
                <a:ea typeface="+mn-ea"/>
                <a:cs typeface="Arial"/>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de-DE" b="1"/>
              <a:t>Meeresspiegelanstieg</a:t>
            </a:r>
            <a:endParaRPr/>
          </a:p>
          <a:p>
            <a:pPr lvl="1">
              <a:defRPr/>
            </a:pPr>
            <a:r>
              <a:rPr lang="de-DE"/>
              <a:t>Ursachen: Erwärmung = Ausdehnung Wasser + Abschmelzen Gletscher</a:t>
            </a:r>
            <a:endParaRPr/>
          </a:p>
          <a:p>
            <a:pPr lvl="1">
              <a:defRPr/>
            </a:pPr>
            <a:r>
              <a:rPr lang="de-DE"/>
              <a:t>Z.B. Malediven, Tuvalu; aber auch Festland: viele Küstenstädte, ganze Länder wie Bangladesh</a:t>
            </a:r>
            <a:endParaRPr/>
          </a:p>
          <a:p>
            <a:pPr>
              <a:defRPr/>
            </a:pPr>
            <a:r>
              <a:rPr lang="de-DE" b="1"/>
              <a:t>Korallenriffe </a:t>
            </a:r>
            <a:r>
              <a:rPr lang="de-DE"/>
              <a:t>vertragen nur bestimmten Temperaturkorridor, der durch Klimawandel überschritten wird. Korallen als Biodiversitäts-Hotspots – wg. Vielfalt an Fischen etc. die dort leben</a:t>
            </a:r>
            <a:endParaRPr/>
          </a:p>
          <a:p>
            <a:pPr>
              <a:defRPr/>
            </a:pPr>
            <a:r>
              <a:rPr lang="de-DE" b="1"/>
              <a:t>Gletscher &amp; Eisschilde</a:t>
            </a:r>
            <a:r>
              <a:rPr lang="de-DE"/>
              <a:t>: Prozesse laufen in der Realität schneller, als in Klimamodellen zunächst prognostiziert</a:t>
            </a:r>
            <a:endParaRPr/>
          </a:p>
          <a:p>
            <a:pPr>
              <a:defRPr/>
            </a:pPr>
            <a:r>
              <a:rPr lang="de-DE" b="1"/>
              <a:t>Auftauende Permafrostböden </a:t>
            </a:r>
            <a:r>
              <a:rPr lang="de-DE"/>
              <a:t>setzen tw. zusätzlich Methan (= Klimagas und ca. 25mal zu schädlich wie CO2) frei = Beispiel für verstärkenden Rückkopplungseffekt</a:t>
            </a:r>
            <a:endParaRPr/>
          </a:p>
          <a:p>
            <a:pPr>
              <a:defRPr/>
            </a:pPr>
            <a:endParaRPr lang="de-DE"/>
          </a:p>
          <a:p>
            <a:pPr marL="0" indent="0">
              <a:buNone/>
              <a:defRPr/>
            </a:pPr>
            <a:r>
              <a:rPr lang="de-DE" b="1"/>
              <a:t>Wetterlagen ändern sich:</a:t>
            </a:r>
            <a:endParaRPr/>
          </a:p>
          <a:p>
            <a:pPr>
              <a:defRPr/>
            </a:pPr>
            <a:r>
              <a:rPr lang="de-DE"/>
              <a:t>Lange Dürreperioden kommen häufiger vor</a:t>
            </a:r>
            <a:endParaRPr/>
          </a:p>
          <a:p>
            <a:pPr>
              <a:defRPr/>
            </a:pPr>
            <a:r>
              <a:rPr lang="de-DE"/>
              <a:t>Gefahr von langanhaltenden Niederschlagsperioden steigt</a:t>
            </a:r>
            <a:endParaRPr/>
          </a:p>
          <a:p>
            <a:pPr>
              <a:defRPr/>
            </a:pPr>
            <a:r>
              <a:rPr lang="de-DE" b="1"/>
              <a:t>Wirbelstürme </a:t>
            </a:r>
            <a:r>
              <a:rPr lang="de-DE"/>
              <a:t>werden energiereicher und bringen mehr Regenfälle mit (wärmere Luft kann mehr Wasser speichern)</a:t>
            </a:r>
            <a:endParaRPr/>
          </a:p>
          <a:p>
            <a:pPr>
              <a:defRPr/>
            </a:pPr>
            <a:endParaRPr lang="de-DE"/>
          </a:p>
          <a:p>
            <a:pPr>
              <a:defRPr/>
            </a:pPr>
            <a:r>
              <a:rPr lang="de-DE" b="1"/>
              <a:t>Klimawandelfolgen</a:t>
            </a:r>
            <a:br>
              <a:rPr lang="de-DE"/>
            </a:br>
            <a:r>
              <a:rPr lang="de-DE"/>
              <a:t>Beispiel für destabilisierende Wirkung von z.B. Dürreperioden: Syrien erlebte die schlimmste Dürrekatastrophe seit Beginn der Wetteraufzeichnungen vor dem Ausbruch des Bürgerkriegs</a:t>
            </a:r>
            <a:endParaRPr/>
          </a:p>
        </p:txBody>
      </p:sp>
      <p:sp>
        <p:nvSpPr>
          <p:cNvPr id="1350288611" name="Rechteck 2"/>
          <p:cNvSpPr/>
          <p:nvPr/>
        </p:nvSpPr>
        <p:spPr bwMode="auto">
          <a:xfrm rot="16199932">
            <a:off x="-3162621" y="3145452"/>
            <a:ext cx="6861227" cy="570321"/>
          </a:xfrm>
          <a:prstGeom prst="rect">
            <a:avLst/>
          </a:prstGeom>
          <a:solidFill>
            <a:srgbClr val="00A7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2400" b="1"/>
              <a:t>Hintergrundinformation für Leiter:in</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bwMode="auto">
        <a:xfrm>
          <a:off x="0" y="0"/>
          <a:ext cx="0" cy="0"/>
          <a:chOff x="0" y="0"/>
          <a:chExt cx="0" cy="0"/>
        </a:xfrm>
      </p:grpSpPr>
      <p:sp>
        <p:nvSpPr>
          <p:cNvPr id="417481376" name="Footer Placeholder 2"/>
          <p:cNvSpPr>
            <a:spLocks noGrp="1"/>
          </p:cNvSpPr>
          <p:nvPr>
            <p:ph type="ftr" sz="quarter" idx="11"/>
          </p:nvPr>
        </p:nvSpPr>
        <p:spPr bwMode="auto">
          <a:xfrm>
            <a:off x="980141" y="6356349"/>
            <a:ext cx="7173256" cy="365124"/>
          </a:xfrm>
        </p:spPr>
        <p:txBody>
          <a:bodyPr/>
          <a:lstStyle/>
          <a:p>
            <a:pPr>
              <a:defRPr/>
            </a:pPr>
            <a:endParaRPr lang="en-US"/>
          </a:p>
        </p:txBody>
      </p:sp>
      <p:sp>
        <p:nvSpPr>
          <p:cNvPr id="1344833017" name="Slide Number Placeholder 3"/>
          <p:cNvSpPr>
            <a:spLocks noGrp="1"/>
          </p:cNvSpPr>
          <p:nvPr>
            <p:ph type="sldNum" sz="quarter" idx="12"/>
          </p:nvPr>
        </p:nvSpPr>
        <p:spPr bwMode="auto"/>
        <p:txBody>
          <a:bodyPr/>
          <a:lstStyle/>
          <a:p>
            <a:pPr>
              <a:defRPr/>
            </a:pPr>
            <a:fld id="{174BDB10-AB1A-7DE4-35AA-7937A42FE9AD}" type="slidenum">
              <a:rPr lang="de-DE"/>
              <a:t>30</a:t>
            </a:fld>
            <a:endParaRPr lang="de-DE"/>
          </a:p>
        </p:txBody>
      </p:sp>
      <p:sp>
        <p:nvSpPr>
          <p:cNvPr id="1089088280" name=" 1089088279"/>
          <p:cNvSpPr/>
          <p:nvPr/>
        </p:nvSpPr>
        <p:spPr bwMode="auto">
          <a:xfrm>
            <a:off x="7256198" y="6260968"/>
            <a:ext cx="122911" cy="190761"/>
          </a:xfrm>
        </p:spPr>
        <p:txBody>
          <a:bodyPr rot="0" spcFirstLastPara="0" vertOverflow="overflow" horzOverflow="clip" vert="horz" wrap="square" lIns="91440" tIns="45720" rIns="91440" bIns="45720" numCol="1" spcCol="0" rtlCol="0" fromWordArt="0" anchor="t" anchorCtr="0" forceAA="0" compatLnSpc="1">
            <a:prstTxWarp prst="textNoShape">
              <a:avLst/>
            </a:prstTxWarp>
            <a:noAutofit/>
          </a:bodyPr>
          <a:lstStyle/>
          <a:p>
            <a:pPr>
              <a:defRPr/>
            </a:pPr>
            <a:endParaRPr/>
          </a:p>
        </p:txBody>
      </p:sp>
      <p:pic>
        <p:nvPicPr>
          <p:cNvPr id="608393409" name="Grafik 608393408"/>
          <p:cNvPicPr>
            <a:picLocks noChangeAspect="1"/>
          </p:cNvPicPr>
          <p:nvPr/>
        </p:nvPicPr>
        <p:blipFill>
          <a:blip r:embed="rId2"/>
          <a:stretch/>
        </p:blipFill>
        <p:spPr bwMode="auto">
          <a:xfrm>
            <a:off x="497932" y="1718353"/>
            <a:ext cx="3525538" cy="1987398"/>
          </a:xfrm>
          <a:prstGeom prst="rect">
            <a:avLst/>
          </a:prstGeom>
        </p:spPr>
      </p:pic>
      <p:sp>
        <p:nvSpPr>
          <p:cNvPr id="1623530642" name="Textfeld 1623530641"/>
          <p:cNvSpPr txBox="1"/>
          <p:nvPr/>
        </p:nvSpPr>
        <p:spPr bwMode="auto">
          <a:xfrm>
            <a:off x="4023471" y="1026226"/>
            <a:ext cx="7825270" cy="5359050"/>
          </a:xfrm>
          <a:prstGeom prst="rect">
            <a:avLst/>
          </a:prstGeom>
          <a:solidFill>
            <a:schemeClr val="bg1">
              <a:lumMod val="85000"/>
            </a:schemeClr>
          </a:solidFill>
        </p:spPr>
        <p:txBody>
          <a:bodyPr vertOverflow="overflow" horzOverflow="clip" vert="horz" wrap="square" lIns="91440" tIns="45720" rIns="91440" bIns="45720" numCol="1" spcCol="0" rtlCol="0" fromWordArt="0" anchor="t" anchorCtr="0" forceAA="0" compatLnSpc="0">
            <a:noAutofit/>
          </a:bodyPr>
          <a:lstStyle/>
          <a:p>
            <a:pPr>
              <a:defRPr/>
            </a:pPr>
            <a:r>
              <a:rPr sz="1800" b="1" i="0" u="none">
                <a:solidFill>
                  <a:srgbClr val="000000"/>
                </a:solidFill>
                <a:latin typeface="Arial"/>
                <a:ea typeface="Arial"/>
                <a:cs typeface="Arial"/>
              </a:rPr>
              <a:t>CO2-neutral bis 2035 : Eckpunkte eines  deutschen Beitrags zur Einhaltung der 1,5-°C-Grenze ; Diskussionsbeitrag  für Fridays for Future Deutschland</a:t>
            </a:r>
            <a:endParaRPr/>
          </a:p>
          <a:p>
            <a:pPr>
              <a:defRPr/>
            </a:pPr>
            <a:endParaRPr sz="1800">
              <a:latin typeface="Arial"/>
              <a:ea typeface="Arial"/>
              <a:cs typeface="Arial"/>
            </a:endParaRPr>
          </a:p>
          <a:p>
            <a:pPr>
              <a:defRPr/>
            </a:pPr>
            <a:r>
              <a:rPr sz="1800" b="0" i="0" u="none">
                <a:solidFill>
                  <a:srgbClr val="000000"/>
                </a:solidFill>
                <a:latin typeface="Arial"/>
                <a:ea typeface="Arial"/>
                <a:cs typeface="Arial"/>
              </a:rPr>
              <a:t>Studie setzt sich mit der Frage von Fridays for Future Deutschland auseinander, welche Dimension von Veränderungen im deutschen Energiesystem erforderlich wären, um einen angemessenen Beitrag für das Erreichen der 1,5-Grad-Grenze leisten zu können. </a:t>
            </a:r>
            <a:endParaRPr/>
          </a:p>
          <a:p>
            <a:pPr>
              <a:defRPr/>
            </a:pPr>
            <a:r>
              <a:rPr sz="1800" b="0" i="0" u="none">
                <a:solidFill>
                  <a:srgbClr val="000000"/>
                </a:solidFill>
                <a:latin typeface="Arial"/>
                <a:ea typeface="Arial"/>
                <a:cs typeface="Arial"/>
              </a:rPr>
              <a:t>Grundlage: Budgetansatz des Sachverständigenrats für Umweltfragen (SRU) der Bundesregierung</a:t>
            </a:r>
            <a:endParaRPr/>
          </a:p>
          <a:p>
            <a:pPr>
              <a:defRPr/>
            </a:pPr>
            <a:endParaRPr sz="1800">
              <a:latin typeface="Arial"/>
              <a:ea typeface="Arial"/>
              <a:cs typeface="Arial"/>
            </a:endParaRPr>
          </a:p>
          <a:p>
            <a:pPr>
              <a:defRPr/>
            </a:pPr>
            <a:r>
              <a:rPr sz="1800" b="0" i="0" u="none">
                <a:solidFill>
                  <a:srgbClr val="000000"/>
                </a:solidFill>
                <a:latin typeface="Arial"/>
                <a:ea typeface="Arial"/>
                <a:cs typeface="Arial"/>
              </a:rPr>
              <a:t>Für Deutschland bleibt gemäß des Sachverständigenrats für Umweltfragen ab dem Jahr 2020 noch ein Restbudget von 4,2 Gigatonnen CO2.</a:t>
            </a:r>
            <a:endParaRPr/>
          </a:p>
          <a:p>
            <a:pPr>
              <a:defRPr/>
            </a:pPr>
            <a:endParaRPr sz="1800" b="1">
              <a:latin typeface="Arial"/>
              <a:ea typeface="Arial"/>
              <a:cs typeface="Arial"/>
            </a:endParaRPr>
          </a:p>
          <a:p>
            <a:pPr>
              <a:defRPr/>
            </a:pPr>
            <a:r>
              <a:rPr sz="1800" b="1" i="0" u="none">
                <a:solidFill>
                  <a:srgbClr val="000000"/>
                </a:solidFill>
                <a:latin typeface="Arial"/>
                <a:ea typeface="Arial"/>
                <a:cs typeface="Arial"/>
              </a:rPr>
              <a:t>Übersicht von FFF</a:t>
            </a:r>
            <a:r>
              <a:rPr sz="1800" b="0" i="0" u="none">
                <a:solidFill>
                  <a:srgbClr val="000000"/>
                </a:solidFill>
                <a:latin typeface="Arial"/>
                <a:ea typeface="Arial"/>
                <a:cs typeface="Arial"/>
              </a:rPr>
              <a:t>: </a:t>
            </a:r>
            <a:r>
              <a:rPr lang="en-US" sz="1800" b="0" i="0" u="sng" strike="noStrike" cap="none" spc="0">
                <a:latin typeface="Arial"/>
                <a:ea typeface="Arial"/>
                <a:cs typeface="Arial"/>
                <a:hlinkClick r:id="rId3" tooltip="https://fridaysforfuture.de/wp-content/uploads/2020/10/Wupp-Studie-Poster-A2-ohne-Zuschnitt.pdf"/>
              </a:rPr>
              <a:t>https://fridaysforfuture.de/wp-content/uploads/2020/10/Wupp-Studie-Poster-A2-ohne-Zuschnitt.pdf</a:t>
            </a:r>
            <a:endParaRPr/>
          </a:p>
          <a:p>
            <a:pPr>
              <a:defRPr/>
            </a:pPr>
            <a:endParaRPr sz="1800">
              <a:latin typeface="Arial"/>
              <a:ea typeface="Arial"/>
              <a:cs typeface="Arial"/>
            </a:endParaRPr>
          </a:p>
          <a:p>
            <a:pPr>
              <a:defRPr/>
            </a:pPr>
            <a:r>
              <a:t>Botschaft: tiefgreifende, strukturelle Veränderungen notwendig, doch Klimaneutralität &amp; Einhaltung 1,5° ist möglich.</a:t>
            </a:r>
            <a:endParaRPr sz="1800">
              <a:latin typeface="Arial"/>
              <a:ea typeface="Arial"/>
              <a:cs typeface="Arial"/>
            </a:endParaRPr>
          </a:p>
        </p:txBody>
      </p:sp>
      <p:sp>
        <p:nvSpPr>
          <p:cNvPr id="1727753442" name="Rechteck 2"/>
          <p:cNvSpPr/>
          <p:nvPr/>
        </p:nvSpPr>
        <p:spPr bwMode="auto">
          <a:xfrm rot="16199895">
            <a:off x="-3162620" y="3145451"/>
            <a:ext cx="6861226" cy="570321"/>
          </a:xfrm>
          <a:prstGeom prst="rect">
            <a:avLst/>
          </a:prstGeom>
          <a:solidFill>
            <a:srgbClr val="00A7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2400" b="1"/>
              <a:t>Hintergrundinformation für Leiter:in</a:t>
            </a:r>
            <a:endParaRPr/>
          </a:p>
        </p:txBody>
      </p:sp>
      <p:sp>
        <p:nvSpPr>
          <p:cNvPr id="1390670387" name="Title 1"/>
          <p:cNvSpPr>
            <a:spLocks noGrp="1"/>
          </p:cNvSpPr>
          <p:nvPr/>
        </p:nvSpPr>
        <p:spPr bwMode="auto">
          <a:xfrm>
            <a:off x="838197" y="100539"/>
            <a:ext cx="10515600" cy="1714500"/>
          </a:xfrm>
        </p:spPr>
        <p:txBody>
          <a:bodyPr vertOverflow="overflow" horzOverflow="clip" vert="horz" wrap="square" lIns="91440" tIns="45720" rIns="91440" bIns="45720" numCol="1" spcCol="0" rtlCol="0" fromWordArt="0" anchor="ctr" anchorCtr="0" forceAA="0" compatLnSpc="0">
            <a:normAutofit/>
          </a:bodyPr>
          <a:lstStyle>
            <a:lvl1pPr algn="l" defTabSz="914400">
              <a:lnSpc>
                <a:spcPct val="90000"/>
              </a:lnSpc>
              <a:spcBef>
                <a:spcPts val="0"/>
              </a:spcBef>
              <a:buNone/>
              <a:defRPr sz="4400" b="1">
                <a:solidFill>
                  <a:schemeClr val="tx1"/>
                </a:solidFill>
                <a:latin typeface="+mn-lt"/>
                <a:ea typeface="+mn-lt"/>
                <a:cs typeface="+mn-lt"/>
              </a:defRPr>
            </a:lvl1pPr>
          </a:lstStyle>
          <a:p>
            <a:pPr>
              <a:defRPr/>
            </a:pPr>
            <a:r>
              <a:rPr sz="2800"/>
              <a:t>Studie des </a:t>
            </a:r>
            <a:r>
              <a:rPr lang="en-US" sz="2800" b="1" i="0" u="none" strike="noStrike" cap="none" spc="0">
                <a:solidFill>
                  <a:schemeClr val="tx1"/>
                </a:solidFill>
                <a:latin typeface="Calibri"/>
                <a:ea typeface="Calibri"/>
                <a:cs typeface="Calibri"/>
              </a:rPr>
              <a:t>Wuppertal Instituts: Deutschland kann bis 2035 CO2-neutral werden</a:t>
            </a:r>
            <a:endParaRPr sz="280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cxnSp>
        <p:nvCxnSpPr>
          <p:cNvPr id="1479337566" name="Gerader Verbinder 4"/>
          <p:cNvCxnSpPr>
            <a:cxnSpLocks/>
          </p:cNvCxnSpPr>
          <p:nvPr/>
        </p:nvCxnSpPr>
        <p:spPr bwMode="auto">
          <a:xfrm>
            <a:off x="94694" y="2352582"/>
            <a:ext cx="11967098" cy="62142"/>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18788565" name="Gerader Verbinder 5"/>
          <p:cNvCxnSpPr>
            <a:cxnSpLocks/>
          </p:cNvCxnSpPr>
          <p:nvPr/>
        </p:nvCxnSpPr>
        <p:spPr bwMode="auto">
          <a:xfrm>
            <a:off x="141661" y="4662974"/>
            <a:ext cx="11967098" cy="62142"/>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089295633" name="Textfeld 6"/>
          <p:cNvSpPr txBox="1"/>
          <p:nvPr/>
        </p:nvSpPr>
        <p:spPr bwMode="auto">
          <a:xfrm>
            <a:off x="94694" y="87294"/>
            <a:ext cx="2984662" cy="365794"/>
          </a:xfrm>
          <a:prstGeom prst="rect">
            <a:avLst/>
          </a:prstGeom>
          <a:noFill/>
        </p:spPr>
        <p:txBody>
          <a:bodyPr wrap="square" rtlCol="0">
            <a:spAutoFit/>
          </a:bodyPr>
          <a:lstStyle/>
          <a:p>
            <a:pPr>
              <a:defRPr/>
            </a:pPr>
            <a:r>
              <a:rPr lang="de-DE" sz="1800" b="1" i="0" u="none" strike="noStrike" cap="none" spc="0">
                <a:solidFill>
                  <a:srgbClr val="00A79F"/>
                </a:solidFill>
                <a:latin typeface="Calibri"/>
                <a:ea typeface="Calibri"/>
                <a:cs typeface="Calibri"/>
              </a:rPr>
              <a:t>Termin 1: Footprint</a:t>
            </a:r>
          </a:p>
        </p:txBody>
      </p:sp>
      <p:sp>
        <p:nvSpPr>
          <p:cNvPr id="1721864311" name="Textfeld 7"/>
          <p:cNvSpPr txBox="1"/>
          <p:nvPr/>
        </p:nvSpPr>
        <p:spPr bwMode="auto">
          <a:xfrm>
            <a:off x="94693" y="2414724"/>
            <a:ext cx="2984626" cy="369330"/>
          </a:xfrm>
          <a:prstGeom prst="rect">
            <a:avLst/>
          </a:prstGeom>
          <a:noFill/>
        </p:spPr>
        <p:txBody>
          <a:bodyPr wrap="square" rtlCol="0">
            <a:spAutoFit/>
          </a:bodyPr>
          <a:lstStyle/>
          <a:p>
            <a:pPr>
              <a:defRPr/>
            </a:pPr>
            <a:r>
              <a:rPr lang="de-DE" b="1"/>
              <a:t>Termin 2: Handprint</a:t>
            </a:r>
            <a:endParaRPr/>
          </a:p>
        </p:txBody>
      </p:sp>
      <p:sp>
        <p:nvSpPr>
          <p:cNvPr id="1285226677" name="Textfeld 8"/>
          <p:cNvSpPr txBox="1"/>
          <p:nvPr/>
        </p:nvSpPr>
        <p:spPr bwMode="auto">
          <a:xfrm>
            <a:off x="94692" y="4742153"/>
            <a:ext cx="6687986" cy="365795"/>
          </a:xfrm>
          <a:prstGeom prst="rect">
            <a:avLst/>
          </a:prstGeom>
          <a:noFill/>
        </p:spPr>
        <p:txBody>
          <a:bodyPr wrap="square" rtlCol="0">
            <a:spAutoFit/>
          </a:bodyPr>
          <a:lstStyle/>
          <a:p>
            <a:pPr>
              <a:defRPr/>
            </a:pPr>
            <a:r>
              <a:rPr lang="de-DE" sz="1800" b="1" i="0" u="none" strike="noStrike" cap="none" spc="0">
                <a:solidFill>
                  <a:schemeClr val="tx1"/>
                </a:solidFill>
                <a:latin typeface="Calibri"/>
                <a:ea typeface="Calibri"/>
                <a:cs typeface="Calibri"/>
              </a:rPr>
              <a:t>Termin 3: Storytelling</a:t>
            </a:r>
          </a:p>
        </p:txBody>
      </p:sp>
      <p:sp>
        <p:nvSpPr>
          <p:cNvPr id="948919223" name="Pfeil: nach links 26"/>
          <p:cNvSpPr/>
          <p:nvPr/>
        </p:nvSpPr>
        <p:spPr bwMode="auto">
          <a:xfrm flipH="1">
            <a:off x="4636860" y="3347688"/>
            <a:ext cx="1152180" cy="410076"/>
          </a:xfrm>
          <a:prstGeom prst="leftArrow">
            <a:avLst>
              <a:gd name="adj1" fmla="val 100000"/>
              <a:gd name="adj2" fmla="val 50000"/>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a:solidFill>
                  <a:schemeClr val="tx1"/>
                </a:solidFill>
              </a:rPr>
              <a:t>Story</a:t>
            </a:r>
            <a:endParaRPr/>
          </a:p>
        </p:txBody>
      </p:sp>
      <p:sp>
        <p:nvSpPr>
          <p:cNvPr id="807307515" name="Ellipse 9"/>
          <p:cNvSpPr/>
          <p:nvPr/>
        </p:nvSpPr>
        <p:spPr bwMode="auto">
          <a:xfrm>
            <a:off x="2477432" y="672402"/>
            <a:ext cx="1529101" cy="574701"/>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a:solidFill>
                  <a:schemeClr val="tx1"/>
                </a:solidFill>
              </a:rPr>
              <a:t>CO</a:t>
            </a:r>
            <a:r>
              <a:rPr lang="de-DE" baseline="-25000">
                <a:solidFill>
                  <a:schemeClr val="tx1"/>
                </a:solidFill>
              </a:rPr>
              <a:t>2</a:t>
            </a:r>
            <a:r>
              <a:rPr lang="de-DE">
                <a:solidFill>
                  <a:schemeClr val="tx1"/>
                </a:solidFill>
              </a:rPr>
              <a:t>-Bilanz</a:t>
            </a:r>
            <a:endParaRPr/>
          </a:p>
        </p:txBody>
      </p:sp>
      <p:sp>
        <p:nvSpPr>
          <p:cNvPr id="245250485" name="Ellipse 10"/>
          <p:cNvSpPr/>
          <p:nvPr/>
        </p:nvSpPr>
        <p:spPr bwMode="auto">
          <a:xfrm>
            <a:off x="2477433" y="1341450"/>
            <a:ext cx="1529101" cy="574701"/>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a:solidFill>
                  <a:schemeClr val="tx1"/>
                </a:solidFill>
              </a:rPr>
              <a:t>Big Points</a:t>
            </a:r>
            <a:endParaRPr/>
          </a:p>
        </p:txBody>
      </p:sp>
      <p:sp>
        <p:nvSpPr>
          <p:cNvPr id="1122681822" name="Ellipse 11"/>
          <p:cNvSpPr/>
          <p:nvPr/>
        </p:nvSpPr>
        <p:spPr bwMode="auto">
          <a:xfrm>
            <a:off x="7054362" y="2979621"/>
            <a:ext cx="1529101" cy="574701"/>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a:solidFill>
                  <a:schemeClr val="tx1"/>
                </a:solidFill>
              </a:rPr>
              <a:t>Footprint</a:t>
            </a:r>
            <a:endParaRPr/>
          </a:p>
          <a:p>
            <a:pPr algn="ctr">
              <a:defRPr/>
            </a:pPr>
            <a:r>
              <a:rPr lang="de-DE">
                <a:solidFill>
                  <a:schemeClr val="tx1"/>
                </a:solidFill>
              </a:rPr>
              <a:t>Hürden</a:t>
            </a:r>
            <a:endParaRPr/>
          </a:p>
        </p:txBody>
      </p:sp>
      <p:sp>
        <p:nvSpPr>
          <p:cNvPr id="411988513" name="Ellipse 12"/>
          <p:cNvSpPr/>
          <p:nvPr/>
        </p:nvSpPr>
        <p:spPr bwMode="auto">
          <a:xfrm>
            <a:off x="7054362" y="3630678"/>
            <a:ext cx="1623774" cy="574701"/>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a:solidFill>
                  <a:schemeClr val="tx1"/>
                </a:solidFill>
              </a:rPr>
              <a:t>Optionen: Handprint</a:t>
            </a:r>
            <a:endParaRPr/>
          </a:p>
        </p:txBody>
      </p:sp>
      <p:pic>
        <p:nvPicPr>
          <p:cNvPr id="1724143252" name="Grafik 13"/>
          <p:cNvPicPr>
            <a:picLocks noChangeAspect="1"/>
          </p:cNvPicPr>
          <p:nvPr/>
        </p:nvPicPr>
        <p:blipFill>
          <a:blip r:embed="rId2"/>
          <a:stretch/>
        </p:blipFill>
        <p:spPr bwMode="auto">
          <a:xfrm rot="20510488">
            <a:off x="8668890" y="2949666"/>
            <a:ext cx="1206864" cy="1144634"/>
          </a:xfrm>
          <a:prstGeom prst="rect">
            <a:avLst/>
          </a:prstGeom>
        </p:spPr>
      </p:pic>
      <p:pic>
        <p:nvPicPr>
          <p:cNvPr id="1179271071" name="Grafik 14"/>
          <p:cNvPicPr>
            <a:picLocks noChangeAspect="1"/>
          </p:cNvPicPr>
          <p:nvPr/>
        </p:nvPicPr>
        <p:blipFill>
          <a:blip r:embed="rId3"/>
          <a:srcRect r="50068"/>
          <a:stretch/>
        </p:blipFill>
        <p:spPr bwMode="auto">
          <a:xfrm rot="3599939">
            <a:off x="1559469" y="715848"/>
            <a:ext cx="535691" cy="1272705"/>
          </a:xfrm>
          <a:prstGeom prst="rect">
            <a:avLst/>
          </a:prstGeom>
        </p:spPr>
      </p:pic>
      <p:sp>
        <p:nvSpPr>
          <p:cNvPr id="651952796" name="Textfeld 15"/>
          <p:cNvSpPr txBox="1"/>
          <p:nvPr/>
        </p:nvSpPr>
        <p:spPr bwMode="auto">
          <a:xfrm>
            <a:off x="4095743" y="904869"/>
            <a:ext cx="1118845" cy="822994"/>
          </a:xfrm>
          <a:prstGeom prst="rect">
            <a:avLst/>
          </a:prstGeom>
          <a:solidFill>
            <a:schemeClr val="bg1">
              <a:lumMod val="75000"/>
            </a:schemeClr>
          </a:solidFill>
          <a:ln>
            <a:solidFill>
              <a:schemeClr val="tx1"/>
            </a:solidFill>
          </a:ln>
        </p:spPr>
        <p:txBody>
          <a:bodyPr wrap="square" rtlCol="0">
            <a:spAutoFit/>
          </a:bodyPr>
          <a:lstStyle/>
          <a:p>
            <a:pPr algn="ctr">
              <a:defRPr/>
            </a:pPr>
            <a:r>
              <a:rPr lang="de-DE" b="1"/>
              <a:t>Footprint</a:t>
            </a:r>
            <a:endParaRPr/>
          </a:p>
          <a:p>
            <a:pPr algn="ctr">
              <a:defRPr/>
            </a:pPr>
            <a:r>
              <a:rPr lang="de-DE" b="1"/>
              <a:t>Challenge</a:t>
            </a:r>
            <a:endParaRPr/>
          </a:p>
          <a:p>
            <a:pPr algn="ctr">
              <a:defRPr/>
            </a:pPr>
            <a:r>
              <a:rPr lang="de-DE" sz="1200"/>
              <a:t>(ca. 30 Tage)</a:t>
            </a:r>
            <a:endParaRPr/>
          </a:p>
        </p:txBody>
      </p:sp>
      <p:sp>
        <p:nvSpPr>
          <p:cNvPr id="2008678110" name="Textfeld 16"/>
          <p:cNvSpPr txBox="1"/>
          <p:nvPr/>
        </p:nvSpPr>
        <p:spPr bwMode="auto">
          <a:xfrm>
            <a:off x="5802611" y="3228824"/>
            <a:ext cx="1152849" cy="640114"/>
          </a:xfrm>
          <a:prstGeom prst="rect">
            <a:avLst/>
          </a:prstGeom>
          <a:solidFill>
            <a:schemeClr val="bg1">
              <a:lumMod val="75000"/>
            </a:schemeClr>
          </a:solidFill>
          <a:ln>
            <a:solidFill>
              <a:schemeClr val="tx1"/>
            </a:solidFill>
          </a:ln>
        </p:spPr>
        <p:txBody>
          <a:bodyPr wrap="square" rtlCol="0">
            <a:spAutoFit/>
          </a:bodyPr>
          <a:lstStyle/>
          <a:p>
            <a:pPr algn="ctr">
              <a:defRPr/>
            </a:pPr>
            <a:r>
              <a:rPr lang="de-DE" b="1"/>
              <a:t>Handprint Challenge</a:t>
            </a:r>
            <a:endParaRPr/>
          </a:p>
        </p:txBody>
      </p:sp>
      <p:sp>
        <p:nvSpPr>
          <p:cNvPr id="1036034361" name="Pfeil: nach unten 18"/>
          <p:cNvSpPr/>
          <p:nvPr/>
        </p:nvSpPr>
        <p:spPr bwMode="auto">
          <a:xfrm>
            <a:off x="4433211" y="1837632"/>
            <a:ext cx="355105" cy="3717623"/>
          </a:xfrm>
          <a:prstGeom prst="downArrow">
            <a:avLst>
              <a:gd name="adj1" fmla="val 50000"/>
              <a:gd name="adj2" fmla="val 50000"/>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027940820" name="Textfeld 21"/>
          <p:cNvSpPr txBox="1"/>
          <p:nvPr/>
        </p:nvSpPr>
        <p:spPr bwMode="auto">
          <a:xfrm>
            <a:off x="3930987" y="5665902"/>
            <a:ext cx="3547971" cy="365794"/>
          </a:xfrm>
          <a:prstGeom prst="rect">
            <a:avLst/>
          </a:prstGeom>
          <a:solidFill>
            <a:schemeClr val="bg1">
              <a:lumMod val="75000"/>
            </a:schemeClr>
          </a:solidFill>
          <a:ln>
            <a:solidFill>
              <a:schemeClr val="tx1"/>
            </a:solidFill>
          </a:ln>
        </p:spPr>
        <p:txBody>
          <a:bodyPr wrap="square" rtlCol="0">
            <a:spAutoFit/>
          </a:bodyPr>
          <a:lstStyle/>
          <a:p>
            <a:pPr algn="ctr">
              <a:defRPr/>
            </a:pPr>
            <a:r>
              <a:rPr lang="de-DE"/>
              <a:t>Neue Praktiken und Perspektive</a:t>
            </a:r>
            <a:endParaRPr/>
          </a:p>
        </p:txBody>
      </p:sp>
      <p:sp>
        <p:nvSpPr>
          <p:cNvPr id="1613595784" name="Pfeil: nach unten 22"/>
          <p:cNvSpPr/>
          <p:nvPr/>
        </p:nvSpPr>
        <p:spPr bwMode="auto">
          <a:xfrm>
            <a:off x="6192910" y="3976922"/>
            <a:ext cx="355105" cy="1578333"/>
          </a:xfrm>
          <a:prstGeom prst="downArrow">
            <a:avLst>
              <a:gd name="adj1" fmla="val 50000"/>
              <a:gd name="adj2" fmla="val 50000"/>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pic>
        <p:nvPicPr>
          <p:cNvPr id="2093571843" name="Grafik 1"/>
          <p:cNvPicPr>
            <a:picLocks noChangeAspect="1"/>
          </p:cNvPicPr>
          <p:nvPr/>
        </p:nvPicPr>
        <p:blipFill>
          <a:blip r:embed="rId4"/>
          <a:stretch/>
        </p:blipFill>
        <p:spPr bwMode="auto">
          <a:xfrm>
            <a:off x="5763996" y="565299"/>
            <a:ext cx="2123654" cy="1429515"/>
          </a:xfrm>
          <a:prstGeom prst="rect">
            <a:avLst/>
          </a:prstGeom>
        </p:spPr>
      </p:pic>
      <p:pic>
        <p:nvPicPr>
          <p:cNvPr id="1902441990" name="Grafik 2"/>
          <p:cNvPicPr>
            <a:picLocks noChangeAspect="1"/>
          </p:cNvPicPr>
          <p:nvPr/>
        </p:nvPicPr>
        <p:blipFill>
          <a:blip r:embed="rId5"/>
          <a:stretch/>
        </p:blipFill>
        <p:spPr bwMode="auto">
          <a:xfrm>
            <a:off x="3380736" y="3197097"/>
            <a:ext cx="734410" cy="947389"/>
          </a:xfrm>
          <a:prstGeom prst="rect">
            <a:avLst/>
          </a:prstGeom>
        </p:spPr>
      </p:pic>
      <p:pic>
        <p:nvPicPr>
          <p:cNvPr id="1441452176" name="Grafik 3"/>
          <p:cNvPicPr>
            <a:picLocks noChangeAspect="1"/>
          </p:cNvPicPr>
          <p:nvPr/>
        </p:nvPicPr>
        <p:blipFill>
          <a:blip r:embed="rId6"/>
          <a:stretch/>
        </p:blipFill>
        <p:spPr bwMode="auto">
          <a:xfrm>
            <a:off x="7621905" y="5445037"/>
            <a:ext cx="898677" cy="882911"/>
          </a:xfrm>
          <a:prstGeom prst="rect">
            <a:avLst/>
          </a:prstGeom>
        </p:spPr>
      </p:pic>
      <p:pic>
        <p:nvPicPr>
          <p:cNvPr id="992484830" name="Grafik 17"/>
          <p:cNvPicPr>
            <a:picLocks noChangeAspect="1"/>
          </p:cNvPicPr>
          <p:nvPr/>
        </p:nvPicPr>
        <p:blipFill>
          <a:blip r:embed="rId7"/>
          <a:stretch/>
        </p:blipFill>
        <p:spPr bwMode="auto">
          <a:xfrm>
            <a:off x="6278742" y="2192755"/>
            <a:ext cx="813942" cy="1019031"/>
          </a:xfrm>
          <a:prstGeom prst="rect">
            <a:avLst/>
          </a:prstGeom>
        </p:spPr>
      </p:pic>
      <p:pic>
        <p:nvPicPr>
          <p:cNvPr id="711777664" name="Grafik 19"/>
          <p:cNvPicPr>
            <a:picLocks noChangeAspect="1"/>
          </p:cNvPicPr>
          <p:nvPr/>
        </p:nvPicPr>
        <p:blipFill>
          <a:blip r:embed="rId8"/>
          <a:stretch/>
        </p:blipFill>
        <p:spPr bwMode="auto">
          <a:xfrm>
            <a:off x="3025634" y="5261231"/>
            <a:ext cx="656064" cy="1098355"/>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08898" name="Rectangle 5"/>
          <p:cNvSpPr>
            <a:spLocks noGrp="1"/>
          </p:cNvSpPr>
          <p:nvPr>
            <p:ph type="title"/>
          </p:nvPr>
        </p:nvSpPr>
        <p:spPr bwMode="auto"/>
        <p:txBody>
          <a:bodyPr>
            <a:normAutofit/>
          </a:bodyPr>
          <a:lstStyle/>
          <a:p>
            <a:pPr>
              <a:defRPr/>
            </a:pPr>
            <a:r>
              <a:rPr lang="de-DE"/>
              <a:t>CO</a:t>
            </a:r>
            <a:r>
              <a:rPr lang="de-DE" baseline="-25000"/>
              <a:t>2</a:t>
            </a:r>
            <a:r>
              <a:rPr lang="de-DE"/>
              <a:t>-Rechner des Umweltbundesamtes:</a:t>
            </a:r>
            <a:br>
              <a:rPr lang="de-DE"/>
            </a:br>
            <a:r>
              <a:rPr lang="de-DE"/>
              <a:t>Erfassung des CO</a:t>
            </a:r>
            <a:r>
              <a:rPr lang="de-DE" baseline="-25000"/>
              <a:t>2</a:t>
            </a:r>
            <a:r>
              <a:rPr lang="de-DE"/>
              <a:t>-Fußabdrucks</a:t>
            </a:r>
            <a:endParaRPr/>
          </a:p>
        </p:txBody>
      </p:sp>
      <p:sp>
        <p:nvSpPr>
          <p:cNvPr id="208899" name="Rectangle 6"/>
          <p:cNvSpPr>
            <a:spLocks noGrp="1"/>
          </p:cNvSpPr>
          <p:nvPr>
            <p:ph idx="1"/>
          </p:nvPr>
        </p:nvSpPr>
        <p:spPr bwMode="auto"/>
        <p:txBody>
          <a:bodyPr>
            <a:noAutofit/>
          </a:bodyPr>
          <a:lstStyle/>
          <a:p>
            <a:pPr marL="0" indent="0">
              <a:buNone/>
              <a:defRPr/>
            </a:pPr>
            <a:r>
              <a:rPr lang="de-DE" sz="2400" b="1" dirty="0">
                <a:solidFill>
                  <a:schemeClr val="tx1"/>
                </a:solidFill>
              </a:rPr>
              <a:t>URL:</a:t>
            </a:r>
            <a:r>
              <a:rPr lang="de-DE" sz="2400" b="1" dirty="0">
                <a:solidFill>
                  <a:srgbClr val="00A79F"/>
                </a:solidFill>
              </a:rPr>
              <a:t> </a:t>
            </a:r>
            <a:r>
              <a:rPr lang="de-DE" sz="2000" dirty="0">
                <a:hlinkClick r:id="rId2"/>
              </a:rPr>
              <a:t>Meine CO2-Bilanz</a:t>
            </a:r>
            <a:endParaRPr lang="de-DE" sz="2000" dirty="0"/>
          </a:p>
          <a:p>
            <a:pPr marL="0" indent="0">
              <a:buNone/>
              <a:defRPr/>
            </a:pPr>
            <a:r>
              <a:rPr lang="de-DE" b="1" dirty="0"/>
              <a:t>—&gt; CO2-Bilanz (NICHT der Schnelltest!)</a:t>
            </a:r>
            <a:endParaRPr lang="de-DE" dirty="0"/>
          </a:p>
          <a:p>
            <a:pPr marL="0" indent="0">
              <a:buNone/>
              <a:defRPr/>
            </a:pPr>
            <a:r>
              <a:rPr lang="de-DE" sz="2400" b="1" dirty="0">
                <a:solidFill>
                  <a:srgbClr val="00A79F"/>
                </a:solidFill>
              </a:rPr>
              <a:t>     </a:t>
            </a:r>
            <a:endParaRPr dirty="0"/>
          </a:p>
        </p:txBody>
      </p:sp>
      <p:pic>
        <p:nvPicPr>
          <p:cNvPr id="8" name="Grafik 7"/>
          <p:cNvPicPr>
            <a:picLocks noChangeAspect="1"/>
          </p:cNvPicPr>
          <p:nvPr/>
        </p:nvPicPr>
        <p:blipFill>
          <a:blip r:embed="rId3"/>
          <a:srcRect r="51180" b="9492"/>
          <a:stretch/>
        </p:blipFill>
        <p:spPr bwMode="auto">
          <a:xfrm>
            <a:off x="2087194" y="2819903"/>
            <a:ext cx="2998712" cy="2993749"/>
          </a:xfrm>
          <a:prstGeom prst="rect">
            <a:avLst/>
          </a:prstGeom>
        </p:spPr>
      </p:pic>
      <p:sp>
        <p:nvSpPr>
          <p:cNvPr id="2108879228" name="Slide Number Placeholder 5"/>
          <p:cNvSpPr>
            <a:spLocks noGrp="1"/>
          </p:cNvSpPr>
          <p:nvPr>
            <p:ph type="sldNum" sz="quarter" idx="12"/>
          </p:nvPr>
        </p:nvSpPr>
        <p:spPr bwMode="auto"/>
        <p:txBody>
          <a:bodyPr/>
          <a:lstStyle/>
          <a:p>
            <a:pPr>
              <a:defRPr/>
            </a:pPr>
            <a:fld id="{4C148D71-56F5-EBBC-1F51-2572A12E9ADC}" type="slidenum">
              <a:rPr lang="de-DE"/>
              <a:t>32</a:t>
            </a:fld>
            <a:endParaRPr lang="de-DE"/>
          </a:p>
        </p:txBody>
      </p:sp>
      <p:pic>
        <p:nvPicPr>
          <p:cNvPr id="4" name="Grafik 3">
            <a:extLst>
              <a:ext uri="{FF2B5EF4-FFF2-40B4-BE49-F238E27FC236}">
                <a16:creationId xmlns:a16="http://schemas.microsoft.com/office/drawing/2014/main" id="{1DBB6015-9C02-90A4-CDB5-FFA92DF35620}"/>
              </a:ext>
            </a:extLst>
          </p:cNvPr>
          <p:cNvPicPr>
            <a:picLocks noChangeAspect="1"/>
          </p:cNvPicPr>
          <p:nvPr/>
        </p:nvPicPr>
        <p:blipFill>
          <a:blip r:embed="rId4"/>
          <a:stretch>
            <a:fillRect/>
          </a:stretch>
        </p:blipFill>
        <p:spPr>
          <a:xfrm>
            <a:off x="6528048" y="1625030"/>
            <a:ext cx="4752528" cy="4752528"/>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solidFill>
                  <a:schemeClr val="tx1">
                    <a:lumMod val="50000"/>
                    <a:lumOff val="50000"/>
                  </a:schemeClr>
                </a:solidFill>
              </a:rPr>
              <a:t>Regiefolie: CO</a:t>
            </a:r>
            <a:r>
              <a:rPr lang="de-DE" baseline="-25000">
                <a:solidFill>
                  <a:schemeClr val="tx1">
                    <a:lumMod val="50000"/>
                    <a:lumOff val="50000"/>
                  </a:schemeClr>
                </a:solidFill>
              </a:rPr>
              <a:t>2</a:t>
            </a:r>
            <a:r>
              <a:rPr lang="de-DE">
                <a:solidFill>
                  <a:schemeClr val="tx1">
                    <a:lumMod val="50000"/>
                    <a:lumOff val="50000"/>
                  </a:schemeClr>
                </a:solidFill>
              </a:rPr>
              <a:t>-Fußabdruck</a:t>
            </a:r>
            <a:endParaRPr/>
          </a:p>
        </p:txBody>
      </p:sp>
      <p:sp>
        <p:nvSpPr>
          <p:cNvPr id="3" name="Inhaltsplatzhalter 2"/>
          <p:cNvSpPr>
            <a:spLocks noGrp="1"/>
          </p:cNvSpPr>
          <p:nvPr>
            <p:ph idx="1"/>
          </p:nvPr>
        </p:nvSpPr>
        <p:spPr bwMode="auto">
          <a:xfrm>
            <a:off x="838198" y="1809749"/>
            <a:ext cx="10515600" cy="4367212"/>
          </a:xfrm>
        </p:spPr>
        <p:txBody>
          <a:bodyPr>
            <a:noAutofit/>
          </a:bodyPr>
          <a:lstStyle/>
          <a:p>
            <a:pPr>
              <a:defRPr/>
            </a:pPr>
            <a:r>
              <a:rPr lang="de-DE" sz="1100" b="1"/>
              <a:t>1994 „Ökologischer Fußabdruck“ </a:t>
            </a:r>
            <a:r>
              <a:rPr lang="de-DE" sz="1100"/>
              <a:t>(William E. Rees und Mathis Wackernagel)</a:t>
            </a:r>
            <a:endParaRPr/>
          </a:p>
          <a:p>
            <a:pPr lvl="1">
              <a:defRPr/>
            </a:pPr>
            <a:r>
              <a:rPr lang="de-DE" sz="1100"/>
              <a:t>Bild für unseren Ressourcenverbrauch</a:t>
            </a:r>
            <a:endParaRPr/>
          </a:p>
          <a:p>
            <a:pPr lvl="1">
              <a:defRPr/>
            </a:pPr>
            <a:r>
              <a:rPr lang="de-DE" sz="1100"/>
              <a:t>Wieviel Biokapizität des Systems Erde (in ha) müssen bereitgestellt werden, um die Ressourcen bereitzustellen und Abfälle aufzunehmen für eine Nation, eine Region, Stadt, ein Unternehmen, eine Person</a:t>
            </a:r>
            <a:endParaRPr/>
          </a:p>
          <a:p>
            <a:pPr lvl="1">
              <a:defRPr/>
            </a:pPr>
            <a:r>
              <a:rPr lang="de-DE" sz="1100"/>
              <a:t>Vergleich mit tatsächlich verfügbarer Fläche</a:t>
            </a:r>
            <a:endParaRPr/>
          </a:p>
          <a:p>
            <a:pPr>
              <a:defRPr/>
            </a:pPr>
            <a:r>
              <a:rPr lang="de-DE" sz="1100" b="1"/>
              <a:t>CO</a:t>
            </a:r>
            <a:r>
              <a:rPr lang="de-DE" sz="1100" b="1" baseline="-25000"/>
              <a:t>2</a:t>
            </a:r>
            <a:r>
              <a:rPr lang="de-DE" sz="1100" b="1"/>
              <a:t> Fußabdruck (</a:t>
            </a:r>
            <a:r>
              <a:rPr lang="de-DE" sz="1100" b="1" i="1"/>
              <a:t>carbon footprint</a:t>
            </a:r>
            <a:r>
              <a:rPr lang="de-DE" sz="1100" b="1"/>
              <a:t>): </a:t>
            </a:r>
            <a:r>
              <a:rPr lang="de-DE" sz="1100"/>
              <a:t>Menge an CO</a:t>
            </a:r>
            <a:r>
              <a:rPr lang="de-DE" sz="1100" baseline="-25000"/>
              <a:t>2</a:t>
            </a:r>
            <a:r>
              <a:rPr lang="de-DE" sz="1100"/>
              <a:t>-Emissionen (in t), die </a:t>
            </a:r>
            <a:endParaRPr/>
          </a:p>
          <a:p>
            <a:pPr lvl="1">
              <a:defRPr/>
            </a:pPr>
            <a:r>
              <a:rPr lang="de-DE" sz="1100"/>
              <a:t>ein Mensch / Unternehmen / Hochschule / … in einer bestimmten Zeit verursacht oder</a:t>
            </a:r>
            <a:endParaRPr/>
          </a:p>
          <a:p>
            <a:pPr lvl="1">
              <a:defRPr/>
            </a:pPr>
            <a:r>
              <a:rPr lang="de-DE" sz="1100"/>
              <a:t>ein Produkt entlang seiner Wertschöpfungskette verursacht.</a:t>
            </a:r>
            <a:endParaRPr/>
          </a:p>
          <a:p>
            <a:pPr>
              <a:defRPr/>
            </a:pPr>
            <a:r>
              <a:rPr lang="de-DE" sz="1100" b="1"/>
              <a:t>CO</a:t>
            </a:r>
            <a:r>
              <a:rPr lang="de-DE" sz="1100" b="1" baseline="-25000"/>
              <a:t>2</a:t>
            </a:r>
            <a:r>
              <a:rPr lang="de-DE" sz="1100" b="1"/>
              <a:t>-Rechner des Umweltbundesamts</a:t>
            </a:r>
            <a:br>
              <a:rPr lang="de-DE" sz="1100" b="1"/>
            </a:br>
            <a:r>
              <a:rPr lang="de-DE" sz="1100"/>
              <a:t>(von klimaaktiv)</a:t>
            </a:r>
            <a:br>
              <a:rPr lang="de-DE" sz="1100"/>
            </a:br>
            <a:r>
              <a:rPr lang="de-DE" sz="1100" u="sng">
                <a:hlinkClick r:id="rId2" tooltip="http://uba.co2-rechner.de/"/>
              </a:rPr>
              <a:t>http://uba.co2-rechner.de</a:t>
            </a:r>
            <a:br>
              <a:rPr/>
            </a:br>
            <a:r>
              <a:rPr b="1"/>
              <a:t>darauf achten, dass die Teilnehmer:innen dort CO2-Bilanz erstellen (und nicht den Schnelltest)</a:t>
            </a:r>
            <a:endParaRPr lang="de-DE" sz="1100"/>
          </a:p>
          <a:p>
            <a:pPr marL="0" indent="0">
              <a:buNone/>
              <a:defRPr/>
            </a:pPr>
            <a:r>
              <a:rPr lang="de-DE" sz="1100"/>
              <a:t>= im deutschsprachigen Raum wahrscheinlich fundiertester, gut Rechner, auf Grundlagen von Studie des IFEU entwickelt, wird aktualisiert und weiter gepflegt</a:t>
            </a:r>
            <a:endParaRPr/>
          </a:p>
          <a:p>
            <a:pPr marL="0" indent="0">
              <a:buNone/>
              <a:defRPr/>
            </a:pPr>
            <a:r>
              <a:rPr lang="de-DE" sz="1100" b="1"/>
              <a:t> Ziel der Berechnung: </a:t>
            </a:r>
            <a:endParaRPr/>
          </a:p>
          <a:p>
            <a:pPr lvl="1">
              <a:defRPr/>
            </a:pPr>
            <a:r>
              <a:rPr lang="de-DE" sz="1100"/>
              <a:t>Wissensbasierter Blick im Hinblick auf die Klimarelevanz von Lebensstilen / Konsumhandlungen</a:t>
            </a:r>
            <a:endParaRPr/>
          </a:p>
          <a:p>
            <a:pPr lvl="1">
              <a:defRPr/>
            </a:pPr>
            <a:r>
              <a:rPr lang="de-DE" sz="1100"/>
              <a:t>Hinleitung zu möglichen Footprint #climatechallenges</a:t>
            </a:r>
            <a:endParaRPr/>
          </a:p>
          <a:p>
            <a:pPr>
              <a:defRPr/>
            </a:pPr>
            <a:r>
              <a:rPr lang="de-DE" sz="1100" b="1"/>
              <a:t>Einzelarbeit</a:t>
            </a:r>
            <a:r>
              <a:rPr lang="de-DE" sz="1100"/>
              <a:t>, je ein Computer mit Internetzugang oder ein Smartphone mit Internetzugang</a:t>
            </a:r>
            <a:endParaRPr/>
          </a:p>
          <a:p>
            <a:pPr>
              <a:defRPr/>
            </a:pPr>
            <a:r>
              <a:rPr lang="de-DE" sz="1100" b="1"/>
              <a:t>Dozent*in unterstützt </a:t>
            </a:r>
            <a:r>
              <a:rPr lang="de-DE" sz="1100"/>
              <a:t>beim Ausfüllen des CO2-Rechners ( CO2-Rechner bietet gute Hintergrundinformationen zu den einzelnen Eingabemasken, mit dem Rechner vertraut sein hilft)</a:t>
            </a:r>
            <a:endParaRPr/>
          </a:p>
          <a:p>
            <a:pPr>
              <a:defRPr/>
            </a:pPr>
            <a:r>
              <a:rPr lang="de-DE" sz="1100" b="1"/>
              <a:t>ggf. schon Informationen vorher zu Hause recherchieren lassen </a:t>
            </a:r>
            <a:r>
              <a:rPr lang="de-DE" sz="1100"/>
              <a:t>wie Stromverbrauch pro Jahr, Heizenergieverbrauch pro Jahr</a:t>
            </a:r>
            <a:endParaRPr/>
          </a:p>
        </p:txBody>
      </p:sp>
      <p:sp>
        <p:nvSpPr>
          <p:cNvPr id="21149832" name="Slide Number Placeholder 5"/>
          <p:cNvSpPr>
            <a:spLocks noGrp="1"/>
          </p:cNvSpPr>
          <p:nvPr>
            <p:ph type="sldNum" sz="quarter" idx="12"/>
          </p:nvPr>
        </p:nvSpPr>
        <p:spPr bwMode="auto"/>
        <p:txBody>
          <a:bodyPr/>
          <a:lstStyle/>
          <a:p>
            <a:pPr>
              <a:defRPr/>
            </a:pPr>
            <a:fld id="{C0EC8071-6AE9-594A-4955-1BAE3F6244E3}" type="slidenum">
              <a:rPr lang="de-DE"/>
              <a:t>33</a:t>
            </a:fld>
            <a:endParaRPr lang="de-DE"/>
          </a:p>
        </p:txBody>
      </p:sp>
      <p:sp>
        <p:nvSpPr>
          <p:cNvPr id="924632688" name="Rechteck 2"/>
          <p:cNvSpPr/>
          <p:nvPr/>
        </p:nvSpPr>
        <p:spPr bwMode="auto">
          <a:xfrm rot="16199932">
            <a:off x="-3162621" y="3145452"/>
            <a:ext cx="6861227" cy="570321"/>
          </a:xfrm>
          <a:prstGeom prst="rect">
            <a:avLst/>
          </a:prstGeom>
          <a:solidFill>
            <a:srgbClr val="00A7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2400" b="1"/>
              <a:t>Hintergrundinformation für Leiter:in</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normAutofit/>
          </a:bodyPr>
          <a:lstStyle/>
          <a:p>
            <a:pPr>
              <a:defRPr/>
            </a:pPr>
            <a:r>
              <a:rPr lang="de-DE">
                <a:solidFill>
                  <a:schemeClr val="tx1">
                    <a:lumMod val="50000"/>
                    <a:lumOff val="50000"/>
                  </a:schemeClr>
                </a:solidFill>
              </a:rPr>
              <a:t>CO2-Fußabdrücke von Studierenden vergleichen</a:t>
            </a:r>
            <a:endParaRPr/>
          </a:p>
        </p:txBody>
      </p:sp>
      <p:sp>
        <p:nvSpPr>
          <p:cNvPr id="8" name="Inhaltsplatzhalter 7"/>
          <p:cNvSpPr>
            <a:spLocks noGrp="1"/>
          </p:cNvSpPr>
          <p:nvPr>
            <p:ph idx="1"/>
          </p:nvPr>
        </p:nvSpPr>
        <p:spPr bwMode="auto">
          <a:xfrm>
            <a:off x="998721" y="1920874"/>
            <a:ext cx="4640402" cy="4714875"/>
          </a:xfrm>
        </p:spPr>
        <p:txBody>
          <a:bodyPr>
            <a:normAutofit/>
          </a:bodyPr>
          <a:lstStyle/>
          <a:p>
            <a:pPr marL="0" indent="0">
              <a:buFontTx/>
              <a:buNone/>
              <a:defRPr/>
            </a:pPr>
            <a:r>
              <a:rPr lang="de-DE" sz="1400"/>
              <a:t>Entweder im Raum an der Tafel / Flipchart / Whiteboard oder über ein Excel-Spreadsheet in der Cloud oder jede:r kommt vor und trägt es in eine Excel-Tabelle auf einem Rechner vor Ort ein, der an den Beamer angeschlossen ist.</a:t>
            </a:r>
            <a:endParaRPr/>
          </a:p>
          <a:p>
            <a:pPr marL="0" indent="0">
              <a:buFontTx/>
              <a:buNone/>
              <a:defRPr/>
            </a:pPr>
            <a:r>
              <a:rPr lang="de-DE" sz="1400"/>
              <a:t>Es werden jeweils alle (oder wenn zu wenig Platz) einige Fußabdrücke incl. der Teilwerte erfasst</a:t>
            </a:r>
            <a:endParaRPr/>
          </a:p>
          <a:p>
            <a:pPr>
              <a:buFontTx/>
              <a:buChar char="-"/>
              <a:defRPr/>
            </a:pPr>
            <a:r>
              <a:rPr lang="de-DE" sz="1400"/>
              <a:t>Studierende, die fertig sind tragen ihre Werte in Tabelle ein</a:t>
            </a:r>
            <a:endParaRPr sz="2600"/>
          </a:p>
          <a:p>
            <a:pPr>
              <a:buFontTx/>
              <a:buChar char="-"/>
              <a:defRPr/>
            </a:pPr>
            <a:r>
              <a:rPr lang="de-DE" sz="1400"/>
              <a:t>Leiter*in auch, wenn er/sie mag</a:t>
            </a:r>
            <a:endParaRPr sz="2600"/>
          </a:p>
          <a:p>
            <a:pPr marL="0" indent="0">
              <a:buNone/>
              <a:defRPr/>
            </a:pPr>
            <a:r>
              <a:rPr lang="de-DE" sz="1400"/>
              <a:t>1. Gesamtsumme vergleichen mit deutschem Durchschnitt und anderen Werten in der Welt (siehe nächste Folie)</a:t>
            </a:r>
            <a:endParaRPr sz="2600"/>
          </a:p>
          <a:p>
            <a:pPr marL="0" indent="0">
              <a:buNone/>
              <a:defRPr/>
            </a:pPr>
            <a:r>
              <a:rPr lang="de-DE" sz="1400"/>
              <a:t>2. vergleichen, herausarbeiten von Auffälligkeiten (wo gibt es hohe, niedrige Werte, was steckt dahinter)</a:t>
            </a:r>
            <a:endParaRPr sz="2600"/>
          </a:p>
          <a:p>
            <a:pPr marL="0" indent="0">
              <a:buNone/>
              <a:defRPr/>
            </a:pPr>
            <a:r>
              <a:rPr lang="de-DE" sz="1400"/>
              <a:t>= Hinleitung auf Big-Points (= Vermeidungsmaßnahmen mit besonders hohem CO2-Reduktionspotenzial)  siehe dazu übernächste Folie</a:t>
            </a:r>
            <a:endParaRPr/>
          </a:p>
        </p:txBody>
      </p:sp>
      <p:pic>
        <p:nvPicPr>
          <p:cNvPr id="6" name="Grafik 5"/>
          <p:cNvPicPr>
            <a:picLocks noChangeAspect="1"/>
          </p:cNvPicPr>
          <p:nvPr/>
        </p:nvPicPr>
        <p:blipFill>
          <a:blip r:embed="rId2"/>
          <a:srcRect t="4967" r="22515" b="1108"/>
          <a:stretch/>
        </p:blipFill>
        <p:spPr bwMode="auto">
          <a:xfrm>
            <a:off x="10099999" y="4373250"/>
            <a:ext cx="1751316" cy="1592182"/>
          </a:xfrm>
          <a:prstGeom prst="rect">
            <a:avLst/>
          </a:prstGeom>
        </p:spPr>
      </p:pic>
      <p:sp>
        <p:nvSpPr>
          <p:cNvPr id="320277230" name="Rechteck 2"/>
          <p:cNvSpPr/>
          <p:nvPr/>
        </p:nvSpPr>
        <p:spPr bwMode="auto">
          <a:xfrm rot="16199932">
            <a:off x="-3162621" y="3145452"/>
            <a:ext cx="6861227" cy="570321"/>
          </a:xfrm>
          <a:prstGeom prst="rect">
            <a:avLst/>
          </a:prstGeom>
          <a:solidFill>
            <a:srgbClr val="00A7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2400" b="1"/>
              <a:t>Hintergrundinformation für Leiter:in</a:t>
            </a:r>
            <a:endParaRPr/>
          </a:p>
        </p:txBody>
      </p:sp>
      <p:sp>
        <p:nvSpPr>
          <p:cNvPr id="1070491257" name=" 1070491256"/>
          <p:cNvSpPr/>
          <p:nvPr/>
        </p:nvSpPr>
        <p:spPr bwMode="auto">
          <a:xfrm>
            <a:off x="-116673" y="-1484071"/>
            <a:ext cx="81899" cy="70216"/>
          </a:xfrm>
        </p:spPr>
        <p:txBody>
          <a:bodyPr rot="0" spcFirstLastPara="0" vertOverflow="overflow" horzOverflow="clip" vert="horz" wrap="square" lIns="91440" tIns="45720" rIns="91440" bIns="45720" numCol="1" spcCol="0" rtlCol="0" fromWordArt="0" anchor="t" anchorCtr="0" forceAA="0" compatLnSpc="1">
            <a:prstTxWarp prst="textNoShape">
              <a:avLst/>
            </a:prstTxWarp>
            <a:noAutofit/>
          </a:bodyPr>
          <a:lstStyle/>
          <a:p>
            <a:pPr>
              <a:defRPr/>
            </a:pPr>
            <a:endParaRPr/>
          </a:p>
        </p:txBody>
      </p:sp>
      <p:sp>
        <p:nvSpPr>
          <p:cNvPr id="630024217" name="Inhaltsplatzhalter 7"/>
          <p:cNvSpPr>
            <a:spLocks noGrp="1"/>
          </p:cNvSpPr>
          <p:nvPr>
            <p:ph idx="1"/>
          </p:nvPr>
        </p:nvSpPr>
        <p:spPr bwMode="auto">
          <a:xfrm>
            <a:off x="6035999" y="4651374"/>
            <a:ext cx="3698874" cy="1846874"/>
          </a:xfrm>
          <a:prstGeom prst="rect">
            <a:avLst/>
          </a:prstGeom>
          <a:solidFill>
            <a:srgbClr val="FFFF00"/>
          </a:solidFill>
        </p:spPr>
        <p:txBody>
          <a:bodyPr vertOverflow="overflow" horzOverflow="clip" vert="horz" wrap="square" lIns="91440" tIns="45720" rIns="91440" bIns="45720" numCol="1" spcCol="0" rtlCol="0" fromWordArt="0" anchor="t" anchorCtr="0" forceAA="0" compatLnSpc="0">
            <a:normAutofit fontScale="97500" lnSpcReduction="12000"/>
          </a:bodyPr>
          <a:lstStyle/>
          <a:p>
            <a:pPr marL="0" indent="0">
              <a:buNone/>
              <a:defRPr/>
            </a:pPr>
            <a:r>
              <a:rPr lang="de-DE" sz="2800"/>
              <a:t>Eine Excel-Tabelle zum Eintragen der Werte der Teilnehmer:innen ist auch im Lehrset als Material enthalten.</a:t>
            </a:r>
            <a:endParaRPr/>
          </a:p>
        </p:txBody>
      </p:sp>
      <p:sp>
        <p:nvSpPr>
          <p:cNvPr id="645355585" name=" 645355584"/>
          <p:cNvSpPr/>
          <p:nvPr/>
        </p:nvSpPr>
        <p:spPr bwMode="auto">
          <a:xfrm>
            <a:off x="10026386" y="2356054"/>
            <a:ext cx="147226" cy="188937"/>
          </a:xfrm>
        </p:spPr>
        <p:txBody>
          <a:bodyPr rot="0" spcFirstLastPara="0" vertOverflow="overflow" horzOverflow="clip" vert="horz" wrap="square" lIns="91440" tIns="45720" rIns="91440" bIns="45720" numCol="1" spcCol="0" rtlCol="0" fromWordArt="0" anchor="t" anchorCtr="0" forceAA="0" compatLnSpc="1">
            <a:prstTxWarp prst="textNoShape">
              <a:avLst/>
            </a:prstTxWarp>
            <a:noAutofit/>
          </a:bodyPr>
          <a:lstStyle/>
          <a:p>
            <a:pPr>
              <a:defRPr/>
            </a:pPr>
            <a:endParaRPr/>
          </a:p>
        </p:txBody>
      </p:sp>
      <p:pic>
        <p:nvPicPr>
          <p:cNvPr id="1640354764" name="Grafik 1640354763"/>
          <p:cNvPicPr>
            <a:picLocks noChangeAspect="1"/>
          </p:cNvPicPr>
          <p:nvPr/>
        </p:nvPicPr>
        <p:blipFill>
          <a:blip r:embed="rId3"/>
          <a:stretch/>
        </p:blipFill>
        <p:spPr bwMode="auto">
          <a:xfrm>
            <a:off x="6368470" y="1337880"/>
            <a:ext cx="3306191" cy="335020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sz="4400" b="1" i="0" u="none" strike="noStrike" cap="none" spc="0">
                <a:solidFill>
                  <a:srgbClr val="000000"/>
                </a:solidFill>
                <a:latin typeface="Calibri"/>
                <a:ea typeface="Arial"/>
                <a:cs typeface="Calibri"/>
              </a:rPr>
              <a:t>Durchschnittlicher CO</a:t>
            </a:r>
            <a:r>
              <a:rPr lang="de-DE" sz="4400" b="1" i="0" u="none" strike="noStrike" cap="none" spc="0" baseline="-25000">
                <a:solidFill>
                  <a:srgbClr val="000000"/>
                </a:solidFill>
                <a:latin typeface="Calibri"/>
                <a:ea typeface="Arial"/>
                <a:cs typeface="Calibri"/>
              </a:rPr>
              <a:t>2</a:t>
            </a:r>
            <a:r>
              <a:rPr lang="de-DE" sz="4400" b="1" i="0" u="none" strike="noStrike" cap="none" spc="0">
                <a:solidFill>
                  <a:srgbClr val="000000"/>
                </a:solidFill>
                <a:latin typeface="Calibri"/>
                <a:ea typeface="Arial"/>
                <a:cs typeface="Calibri"/>
              </a:rPr>
              <a:t>-Fußabdruck pro Kopf in Deutschland 2020</a:t>
            </a:r>
            <a:endParaRPr/>
          </a:p>
        </p:txBody>
      </p:sp>
      <p:sp>
        <p:nvSpPr>
          <p:cNvPr id="5" name="Foliennummernplatzhalter 4"/>
          <p:cNvSpPr>
            <a:spLocks noGrp="1"/>
          </p:cNvSpPr>
          <p:nvPr>
            <p:ph type="sldNum" sz="quarter" idx="12"/>
          </p:nvPr>
        </p:nvSpPr>
        <p:spPr bwMode="auto"/>
        <p:txBody>
          <a:bodyPr/>
          <a:lstStyle/>
          <a:p>
            <a:pPr>
              <a:defRPr/>
            </a:pPr>
            <a:fld id="{D88A27B9-E5C3-4CE9-BFEB-01015DEB140B}" type="slidenum">
              <a:rPr lang="de-DE"/>
              <a:t>35</a:t>
            </a:fld>
            <a:endParaRPr lang="de-DE"/>
          </a:p>
        </p:txBody>
      </p:sp>
      <p:pic>
        <p:nvPicPr>
          <p:cNvPr id="510617687" name="Grafik 510617686"/>
          <p:cNvPicPr>
            <a:picLocks noChangeAspect="1"/>
          </p:cNvPicPr>
          <p:nvPr/>
        </p:nvPicPr>
        <p:blipFill>
          <a:blip r:embed="rId2"/>
          <a:srcRect l="11811" t="19357" r="12811" b="1953"/>
          <a:stretch/>
        </p:blipFill>
        <p:spPr bwMode="auto">
          <a:xfrm>
            <a:off x="2195440" y="1658728"/>
            <a:ext cx="7786758" cy="4576224"/>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7110" name="Titel 8"/>
          <p:cNvSpPr>
            <a:spLocks noGrp="1"/>
          </p:cNvSpPr>
          <p:nvPr>
            <p:ph type="title"/>
          </p:nvPr>
        </p:nvSpPr>
        <p:spPr bwMode="auto"/>
        <p:txBody>
          <a:bodyPr/>
          <a:lstStyle/>
          <a:p>
            <a:pPr>
              <a:defRPr/>
            </a:pPr>
            <a:r>
              <a:rPr lang="de-DE"/>
              <a:t>CO</a:t>
            </a:r>
            <a:r>
              <a:rPr lang="de-DE" baseline="-25000"/>
              <a:t>2</a:t>
            </a:r>
            <a:r>
              <a:rPr lang="de-DE"/>
              <a:t>-Äquivalent Emissionen pro Kopf 2018</a:t>
            </a:r>
            <a:endParaRPr/>
          </a:p>
        </p:txBody>
      </p:sp>
      <p:sp>
        <p:nvSpPr>
          <p:cNvPr id="47111" name="Inhaltsplatzhalter 2"/>
          <p:cNvSpPr txBox="1"/>
          <p:nvPr/>
        </p:nvSpPr>
        <p:spPr bwMode="auto">
          <a:xfrm rot="-5400000">
            <a:off x="9096223" y="3555675"/>
            <a:ext cx="5539971" cy="635899"/>
          </a:xfrm>
          <a:prstGeom prst="rect">
            <a:avLst/>
          </a:prstGeom>
          <a:noFill/>
          <a:ln>
            <a:noFill/>
          </a:ln>
          <a:effectLst/>
        </p:spPr>
        <p:txBody>
          <a:bodyPr lIns="87226" tIns="43612" rIns="87226" bIns="43612" anchor="b">
            <a:spAutoFit/>
          </a:bodyPr>
          <a:lstStyle>
            <a:lvl1pPr defTabSz="873125">
              <a:spcBef>
                <a:spcPts val="0"/>
              </a:spcBef>
              <a:buFont typeface="Arial Narrow"/>
              <a:buChar char="»"/>
              <a:defRPr sz="1600">
                <a:solidFill>
                  <a:srgbClr val="333333"/>
                </a:solidFill>
                <a:latin typeface="Arial"/>
              </a:defRPr>
            </a:lvl1pPr>
            <a:lvl2pPr marL="436563" indent="-285750" defTabSz="873125">
              <a:spcBef>
                <a:spcPts val="0"/>
              </a:spcBef>
              <a:buFont typeface="Symbol"/>
              <a:buChar char="-"/>
              <a:defRPr sz="1400">
                <a:solidFill>
                  <a:srgbClr val="333333"/>
                </a:solidFill>
                <a:latin typeface="Arial"/>
              </a:defRPr>
            </a:lvl2pPr>
            <a:lvl3pPr marL="873125" indent="-228600" defTabSz="873125">
              <a:spcBef>
                <a:spcPts val="0"/>
              </a:spcBef>
              <a:buFont typeface="Symbol"/>
              <a:buChar char="-"/>
              <a:defRPr sz="1400">
                <a:solidFill>
                  <a:srgbClr val="333333"/>
                </a:solidFill>
                <a:latin typeface="Arial"/>
              </a:defRPr>
            </a:lvl3pPr>
            <a:lvl4pPr marL="1309688" indent="-228600" defTabSz="873125">
              <a:spcBef>
                <a:spcPts val="0"/>
              </a:spcBef>
              <a:buFont typeface="Symbol"/>
              <a:buChar char="-"/>
              <a:defRPr sz="1400">
                <a:solidFill>
                  <a:srgbClr val="333333"/>
                </a:solidFill>
                <a:latin typeface="Arial"/>
              </a:defRPr>
            </a:lvl4pPr>
            <a:lvl5pPr marL="1744663" indent="-228600" defTabSz="873125">
              <a:spcBef>
                <a:spcPts val="0"/>
              </a:spcBef>
              <a:buFont typeface="Symbol"/>
              <a:buChar char="-"/>
              <a:defRPr sz="1400">
                <a:solidFill>
                  <a:srgbClr val="333333"/>
                </a:solidFill>
                <a:latin typeface="Arial"/>
              </a:defRPr>
            </a:lvl5pPr>
            <a:lvl6pPr marL="2201863" indent="-228600" defTabSz="873125">
              <a:spcBef>
                <a:spcPts val="0"/>
              </a:spcBef>
              <a:spcAft>
                <a:spcPts val="0"/>
              </a:spcAft>
              <a:buFont typeface="Symbol"/>
              <a:buChar char="-"/>
              <a:defRPr sz="1400">
                <a:solidFill>
                  <a:srgbClr val="333333"/>
                </a:solidFill>
                <a:latin typeface="Arial"/>
              </a:defRPr>
            </a:lvl6pPr>
            <a:lvl7pPr marL="2659063" indent="-228600" defTabSz="873125">
              <a:spcBef>
                <a:spcPts val="0"/>
              </a:spcBef>
              <a:spcAft>
                <a:spcPts val="0"/>
              </a:spcAft>
              <a:buFont typeface="Symbol"/>
              <a:buChar char="-"/>
              <a:defRPr sz="1400">
                <a:solidFill>
                  <a:srgbClr val="333333"/>
                </a:solidFill>
                <a:latin typeface="Arial"/>
              </a:defRPr>
            </a:lvl7pPr>
            <a:lvl8pPr marL="3116262" indent="-228600" defTabSz="873125">
              <a:spcBef>
                <a:spcPts val="0"/>
              </a:spcBef>
              <a:spcAft>
                <a:spcPts val="0"/>
              </a:spcAft>
              <a:buFont typeface="Symbol"/>
              <a:buChar char="-"/>
              <a:defRPr sz="1400">
                <a:solidFill>
                  <a:srgbClr val="333333"/>
                </a:solidFill>
                <a:latin typeface="Arial"/>
              </a:defRPr>
            </a:lvl8pPr>
            <a:lvl9pPr marL="3573463" indent="-228600" defTabSz="873125">
              <a:spcBef>
                <a:spcPts val="0"/>
              </a:spcBef>
              <a:spcAft>
                <a:spcPts val="0"/>
              </a:spcAft>
              <a:buFont typeface="Symbol"/>
              <a:buChar char="-"/>
              <a:defRPr sz="1400">
                <a:solidFill>
                  <a:srgbClr val="333333"/>
                </a:solidFill>
                <a:latin typeface="Arial"/>
              </a:defRPr>
            </a:lvl9pPr>
          </a:lstStyle>
          <a:p>
            <a:pPr>
              <a:defRPr/>
            </a:pPr>
            <a:r>
              <a:rPr lang="en-US" sz="900" b="0" i="0" u="none" strike="noStrike" cap="none" spc="0">
                <a:solidFill>
                  <a:schemeClr val="tx1">
                    <a:lumMod val="50000"/>
                    <a:lumOff val="50000"/>
                  </a:schemeClr>
                </a:solidFill>
                <a:latin typeface="Arial"/>
                <a:ea typeface="Arial"/>
                <a:cs typeface="Arial"/>
              </a:rPr>
              <a:t>Quelle: Eigene Grafik, Data: Climate Watch Data, PIK, per capita, year: 2018, </a:t>
            </a:r>
            <a:r>
              <a:rPr lang="en-US" sz="900" b="0" i="0" u="sng" strike="noStrike" cap="none" spc="0">
                <a:latin typeface="Arial"/>
                <a:ea typeface="Arial"/>
                <a:cs typeface="Arial"/>
                <a:hlinkClick r:id="rId2" tooltip="https://www.climatewatchdata.org"/>
              </a:rPr>
              <a:t>https://www.climatewatchdata.org</a:t>
            </a:r>
            <a:endParaRPr sz="900"/>
          </a:p>
          <a:p>
            <a:pPr>
              <a:defRPr/>
            </a:pPr>
            <a:r>
              <a:rPr sz="900"/>
              <a:t>Globaler Durchschnitt: </a:t>
            </a:r>
            <a:r>
              <a:rPr lang="en-US" sz="900" b="0" i="0" u="none" strike="noStrike" cap="none" spc="0">
                <a:solidFill>
                  <a:srgbClr val="333333"/>
                </a:solidFill>
                <a:latin typeface="Arial"/>
                <a:ea typeface="Arial"/>
                <a:cs typeface="Arial"/>
              </a:rPr>
              <a:t>https://www.iea.org/reports/greenhouse-gas-emissions-from-energy-overview/global-ghg-emissions</a:t>
            </a:r>
            <a:endParaRPr sz="900" b="0" i="0" u="none" strike="noStrike" cap="none" spc="0">
              <a:solidFill>
                <a:schemeClr val="tx1">
                  <a:lumMod val="50000"/>
                  <a:lumOff val="50000"/>
                </a:schemeClr>
              </a:solidFill>
              <a:latin typeface="Arial"/>
              <a:ea typeface="Arial"/>
              <a:cs typeface="Arial"/>
            </a:endParaRPr>
          </a:p>
        </p:txBody>
      </p:sp>
      <p:sp>
        <p:nvSpPr>
          <p:cNvPr id="632411675" name=" 632411674"/>
          <p:cNvSpPr/>
          <p:nvPr/>
        </p:nvSpPr>
        <p:spPr bwMode="auto">
          <a:xfrm>
            <a:off x="6806759" y="5461423"/>
            <a:ext cx="343563" cy="522699"/>
          </a:xfrm>
        </p:spPr>
        <p:txBody>
          <a:bodyPr rot="0" spcFirstLastPara="0" vertOverflow="overflow" horzOverflow="clip" vert="horz" wrap="square" lIns="91440" tIns="45720" rIns="91440" bIns="45720" numCol="1" spcCol="0" rtlCol="0" fromWordArt="0" anchor="t" anchorCtr="0" forceAA="0" compatLnSpc="1">
            <a:prstTxWarp prst="textNoShape">
              <a:avLst/>
            </a:prstTxWarp>
            <a:noAutofit/>
          </a:bodyPr>
          <a:lstStyle/>
          <a:p>
            <a:pPr>
              <a:defRPr/>
            </a:pPr>
            <a:endParaRPr/>
          </a:p>
        </p:txBody>
      </p:sp>
      <p:pic>
        <p:nvPicPr>
          <p:cNvPr id="2049675810" name="Grafik 2049675809"/>
          <p:cNvPicPr>
            <a:picLocks noChangeAspect="1"/>
          </p:cNvPicPr>
          <p:nvPr/>
        </p:nvPicPr>
        <p:blipFill>
          <a:blip r:embed="rId3"/>
          <a:stretch/>
        </p:blipFill>
        <p:spPr bwMode="auto">
          <a:xfrm>
            <a:off x="879397" y="1627774"/>
            <a:ext cx="10342824" cy="4563474"/>
          </a:xfrm>
          <a:prstGeom prst="rect">
            <a:avLst/>
          </a:prstGeom>
        </p:spPr>
      </p:pic>
      <p:cxnSp>
        <p:nvCxnSpPr>
          <p:cNvPr id="2" name="Gerader Verbinder 1"/>
          <p:cNvCxnSpPr>
            <a:cxnSpLocks/>
          </p:cNvCxnSpPr>
          <p:nvPr/>
        </p:nvCxnSpPr>
        <p:spPr bwMode="auto">
          <a:xfrm flipV="1">
            <a:off x="2261666" y="5097638"/>
            <a:ext cx="8411666" cy="0"/>
          </a:xfrm>
          <a:prstGeom prst="line">
            <a:avLst/>
          </a:prstGeom>
          <a:ln w="25399" cap="flat" cmpd="sng" algn="ctr">
            <a:solidFill>
              <a:schemeClr val="bg1">
                <a:lumMod val="50196"/>
              </a:schemeClr>
            </a:solidFill>
            <a:prstDash val="solid"/>
            <a:miter/>
          </a:ln>
        </p:spPr>
        <p:style>
          <a:lnRef idx="1">
            <a:schemeClr val="accent1">
              <a:shade val="50000"/>
            </a:schemeClr>
          </a:lnRef>
          <a:fillRef idx="0">
            <a:schemeClr val="accent1"/>
          </a:fillRef>
          <a:effectRef idx="0">
            <a:schemeClr val="accent1"/>
          </a:effectRef>
          <a:fontRef idx="minor">
            <a:schemeClr val="tx1"/>
          </a:fontRef>
        </p:style>
      </p:cxnSp>
      <p:cxnSp>
        <p:nvCxnSpPr>
          <p:cNvPr id="968991076" name="Gerader Verbinder 968991075"/>
          <p:cNvCxnSpPr>
            <a:cxnSpLocks/>
          </p:cNvCxnSpPr>
          <p:nvPr/>
        </p:nvCxnSpPr>
        <p:spPr bwMode="auto">
          <a:xfrm>
            <a:off x="2261666" y="5461423"/>
            <a:ext cx="8554860" cy="0"/>
          </a:xfrm>
          <a:prstGeom prst="line">
            <a:avLst/>
          </a:prstGeom>
          <a:ln w="25399" cap="flat" cmpd="sng" algn="ctr">
            <a:solidFill>
              <a:schemeClr val="bg1">
                <a:lumMod val="50196"/>
              </a:schemeClr>
            </a:solidFill>
            <a:prstDash val="solid"/>
            <a:miter/>
          </a:ln>
        </p:spPr>
        <p:style>
          <a:lnRef idx="1">
            <a:schemeClr val="accent1">
              <a:shade val="50000"/>
            </a:schemeClr>
          </a:lnRef>
          <a:fillRef idx="0">
            <a:schemeClr val="accent1"/>
          </a:fillRef>
          <a:effectRef idx="0">
            <a:schemeClr val="accent1"/>
          </a:effectRef>
          <a:fontRef idx="minor">
            <a:schemeClr val="tx1"/>
          </a:fontRef>
        </p:style>
      </p:cxnSp>
      <p:sp>
        <p:nvSpPr>
          <p:cNvPr id="1891219716" name="Textfeld 1891219715"/>
          <p:cNvSpPr txBox="1"/>
          <p:nvPr/>
        </p:nvSpPr>
        <p:spPr bwMode="auto">
          <a:xfrm>
            <a:off x="8116661" y="3452106"/>
            <a:ext cx="3105560" cy="640115"/>
          </a:xfrm>
          <a:prstGeom prst="rect">
            <a:avLst/>
          </a:prstGeom>
          <a:noFill/>
        </p:spPr>
        <p:txBody>
          <a:bodyPr vertOverflow="overflow" horzOverflow="clip" vert="horz" wrap="square" lIns="91440" tIns="45720" rIns="91440" bIns="45720" numCol="1" spcCol="0" rtlCol="0" fromWordArt="0" anchor="t" anchorCtr="0" forceAA="0" compatLnSpc="0">
            <a:noAutofit/>
          </a:bodyPr>
          <a:lstStyle/>
          <a:p>
            <a:pPr>
              <a:defRPr/>
            </a:pPr>
            <a:r>
              <a:t>Globaler Durchschnitt: 4,4t CO</a:t>
            </a:r>
            <a:r>
              <a:rPr baseline="-25000"/>
              <a:t>2</a:t>
            </a:r>
            <a:endParaRPr/>
          </a:p>
        </p:txBody>
      </p:sp>
      <p:sp>
        <p:nvSpPr>
          <p:cNvPr id="469671492" name="Textfeld 469671491"/>
          <p:cNvSpPr txBox="1"/>
          <p:nvPr/>
        </p:nvSpPr>
        <p:spPr bwMode="auto">
          <a:xfrm>
            <a:off x="9414718" y="4250970"/>
            <a:ext cx="3615005" cy="640114"/>
          </a:xfrm>
          <a:prstGeom prst="rect">
            <a:avLst/>
          </a:prstGeom>
          <a:noFill/>
        </p:spPr>
        <p:txBody>
          <a:bodyPr vertOverflow="overflow" horzOverflow="clip" vert="horz" wrap="square" lIns="91440" tIns="45720" rIns="91440" bIns="45720" numCol="1" spcCol="0" rtlCol="0" fromWordArt="0" anchor="t" anchorCtr="0" forceAA="0" compatLnSpc="0">
            <a:noAutofit/>
          </a:bodyPr>
          <a:lstStyle/>
          <a:p>
            <a:pPr>
              <a:defRPr/>
            </a:pPr>
            <a:r>
              <a:rPr lang="en-US" sz="1800" b="0" i="0" u="none" strike="noStrike" cap="none" spc="0">
                <a:solidFill>
                  <a:schemeClr val="tx1"/>
                </a:solidFill>
                <a:latin typeface="+mn-lt"/>
                <a:ea typeface="+mn-ea"/>
                <a:cs typeface="+mn-cs"/>
              </a:rPr>
              <a:t>Zukunftsfähiger Wert:</a:t>
            </a:r>
            <a:br>
              <a:rPr lang="en-US" sz="1800" b="0" i="0" u="none" strike="noStrike" cap="none" spc="0">
                <a:solidFill>
                  <a:schemeClr val="tx1"/>
                </a:solidFill>
                <a:latin typeface="+mn-lt"/>
                <a:ea typeface="+mn-ea"/>
                <a:cs typeface="+mn-cs"/>
              </a:rPr>
            </a:br>
            <a:r>
              <a:rPr lang="en-US" sz="1800" b="0" i="0" u="none" strike="noStrike" cap="none" spc="0">
                <a:solidFill>
                  <a:schemeClr val="tx1"/>
                </a:solidFill>
                <a:latin typeface="+mn-lt"/>
                <a:ea typeface="+mn-ea"/>
                <a:cs typeface="+mn-cs"/>
              </a:rPr>
              <a:t>ca. 1 tCO</a:t>
            </a:r>
            <a:r>
              <a:rPr lang="en-US" sz="1800" b="0" i="0" u="none" strike="noStrike" cap="none" spc="0" baseline="-25000">
                <a:solidFill>
                  <a:schemeClr val="tx1"/>
                </a:solidFill>
                <a:latin typeface="Calibri"/>
                <a:ea typeface="Arial"/>
                <a:cs typeface="Arial"/>
              </a:rPr>
              <a:t>2</a:t>
            </a:r>
            <a:endParaRPr/>
          </a:p>
        </p:txBody>
      </p:sp>
      <p:cxnSp>
        <p:nvCxnSpPr>
          <p:cNvPr id="3" name="Gerader Verbinder 2"/>
          <p:cNvCxnSpPr>
            <a:cxnSpLocks/>
            <a:endCxn id="968991076" idx="1"/>
          </p:cNvCxnSpPr>
          <p:nvPr/>
        </p:nvCxnSpPr>
        <p:spPr bwMode="auto">
          <a:xfrm rot="5399976">
            <a:off x="10501300" y="4883697"/>
            <a:ext cx="892950" cy="262500"/>
          </a:xfrm>
          <a:prstGeom prst="line">
            <a:avLst/>
          </a:prstGeom>
          <a:ln w="12699" cap="flat" cmpd="sng" algn="ctr">
            <a:solidFill>
              <a:schemeClr val="tx1"/>
            </a:solidFill>
            <a:prstDash val="solid"/>
            <a:miter/>
          </a:ln>
        </p:spPr>
        <p:style>
          <a:lnRef idx="1">
            <a:schemeClr val="accent1">
              <a:shade val="50000"/>
            </a:schemeClr>
          </a:lnRef>
          <a:fillRef idx="0">
            <a:schemeClr val="accent1"/>
          </a:fillRef>
          <a:effectRef idx="0">
            <a:schemeClr val="accent1"/>
          </a:effectRef>
          <a:fontRef idx="minor">
            <a:schemeClr val="tx1"/>
          </a:fontRef>
        </p:style>
      </p:cxnSp>
      <p:cxnSp>
        <p:nvCxnSpPr>
          <p:cNvPr id="1210351731" name="Gerader Verbinder 1210351730"/>
          <p:cNvCxnSpPr>
            <a:cxnSpLocks/>
          </p:cNvCxnSpPr>
          <p:nvPr/>
        </p:nvCxnSpPr>
        <p:spPr bwMode="auto">
          <a:xfrm rot="5399976">
            <a:off x="7883016" y="4194682"/>
            <a:ext cx="1287638" cy="518272"/>
          </a:xfrm>
          <a:prstGeom prst="line">
            <a:avLst/>
          </a:prstGeom>
          <a:ln w="12699" cap="flat" cmpd="sng" algn="ctr">
            <a:solidFill>
              <a:schemeClr val="tx1"/>
            </a:solidFill>
            <a:prstDash val="solid"/>
            <a:miter/>
          </a:ln>
        </p:spPr>
        <p:style>
          <a:lnRef idx="1">
            <a:schemeClr val="accent1">
              <a:shade val="50000"/>
            </a:schemeClr>
          </a:lnRef>
          <a:fillRef idx="0">
            <a:schemeClr val="accent1"/>
          </a:fillRef>
          <a:effectRef idx="0">
            <a:schemeClr val="accent1"/>
          </a:effectRef>
          <a:fontRef idx="minor">
            <a:schemeClr val="tx1"/>
          </a:fontRef>
        </p:style>
      </p:cxn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bwMode="auto">
        <a:xfrm>
          <a:off x="0" y="0"/>
          <a:ext cx="0" cy="0"/>
          <a:chOff x="0" y="0"/>
          <a:chExt cx="0" cy="0"/>
        </a:xfrm>
      </p:grpSpPr>
      <p:sp>
        <p:nvSpPr>
          <p:cNvPr id="101406180" name="Inhaltsplatzhalter 2"/>
          <p:cNvSpPr txBox="1"/>
          <p:nvPr/>
        </p:nvSpPr>
        <p:spPr bwMode="auto">
          <a:xfrm rot="-5399976">
            <a:off x="9096222" y="3555692"/>
            <a:ext cx="5540006" cy="635899"/>
          </a:xfrm>
          <a:prstGeom prst="rect">
            <a:avLst/>
          </a:prstGeom>
          <a:noFill/>
          <a:ln>
            <a:noFill/>
          </a:ln>
          <a:effectLst/>
        </p:spPr>
        <p:txBody>
          <a:bodyPr lIns="87225" tIns="43611" rIns="87225" bIns="43611" anchor="b">
            <a:spAutoFit/>
          </a:bodyPr>
          <a:lstStyle>
            <a:lvl1pPr defTabSz="873124">
              <a:spcBef>
                <a:spcPts val="0"/>
              </a:spcBef>
              <a:buFont typeface="Arial Narrow"/>
              <a:buChar char="»"/>
              <a:defRPr sz="1600">
                <a:solidFill>
                  <a:srgbClr val="333333"/>
                </a:solidFill>
                <a:latin typeface="Arial"/>
              </a:defRPr>
            </a:lvl1pPr>
            <a:lvl2pPr marL="436563" indent="-285750" defTabSz="873124">
              <a:spcBef>
                <a:spcPts val="0"/>
              </a:spcBef>
              <a:buFont typeface="Symbol"/>
              <a:buChar char="-"/>
              <a:defRPr sz="1400">
                <a:solidFill>
                  <a:srgbClr val="333333"/>
                </a:solidFill>
                <a:latin typeface="Arial"/>
              </a:defRPr>
            </a:lvl2pPr>
            <a:lvl3pPr marL="873124" indent="-228600" defTabSz="873124">
              <a:spcBef>
                <a:spcPts val="0"/>
              </a:spcBef>
              <a:buFont typeface="Symbol"/>
              <a:buChar char="-"/>
              <a:defRPr sz="1400">
                <a:solidFill>
                  <a:srgbClr val="333333"/>
                </a:solidFill>
                <a:latin typeface="Arial"/>
              </a:defRPr>
            </a:lvl3pPr>
            <a:lvl4pPr marL="1309687" indent="-228600" defTabSz="873124">
              <a:spcBef>
                <a:spcPts val="0"/>
              </a:spcBef>
              <a:buFont typeface="Symbol"/>
              <a:buChar char="-"/>
              <a:defRPr sz="1400">
                <a:solidFill>
                  <a:srgbClr val="333333"/>
                </a:solidFill>
                <a:latin typeface="Arial"/>
              </a:defRPr>
            </a:lvl4pPr>
            <a:lvl5pPr marL="1744662" indent="-228600" defTabSz="873124">
              <a:spcBef>
                <a:spcPts val="0"/>
              </a:spcBef>
              <a:buFont typeface="Symbol"/>
              <a:buChar char="-"/>
              <a:defRPr sz="1400">
                <a:solidFill>
                  <a:srgbClr val="333333"/>
                </a:solidFill>
                <a:latin typeface="Arial"/>
              </a:defRPr>
            </a:lvl5pPr>
            <a:lvl6pPr marL="2201862" indent="-228600" defTabSz="873124">
              <a:spcBef>
                <a:spcPts val="0"/>
              </a:spcBef>
              <a:spcAft>
                <a:spcPts val="0"/>
              </a:spcAft>
              <a:buFont typeface="Symbol"/>
              <a:buChar char="-"/>
              <a:defRPr sz="1400">
                <a:solidFill>
                  <a:srgbClr val="333333"/>
                </a:solidFill>
                <a:latin typeface="Arial"/>
              </a:defRPr>
            </a:lvl6pPr>
            <a:lvl7pPr marL="2659062" indent="-228600" defTabSz="873124">
              <a:spcBef>
                <a:spcPts val="0"/>
              </a:spcBef>
              <a:spcAft>
                <a:spcPts val="0"/>
              </a:spcAft>
              <a:buFont typeface="Symbol"/>
              <a:buChar char="-"/>
              <a:defRPr sz="1400">
                <a:solidFill>
                  <a:srgbClr val="333333"/>
                </a:solidFill>
                <a:latin typeface="Arial"/>
              </a:defRPr>
            </a:lvl7pPr>
            <a:lvl8pPr marL="3116261" indent="-228600" defTabSz="873124">
              <a:spcBef>
                <a:spcPts val="0"/>
              </a:spcBef>
              <a:spcAft>
                <a:spcPts val="0"/>
              </a:spcAft>
              <a:buFont typeface="Symbol"/>
              <a:buChar char="-"/>
              <a:defRPr sz="1400">
                <a:solidFill>
                  <a:srgbClr val="333333"/>
                </a:solidFill>
                <a:latin typeface="Arial"/>
              </a:defRPr>
            </a:lvl8pPr>
            <a:lvl9pPr marL="3573462" indent="-228600" defTabSz="873124">
              <a:spcBef>
                <a:spcPts val="0"/>
              </a:spcBef>
              <a:spcAft>
                <a:spcPts val="0"/>
              </a:spcAft>
              <a:buFont typeface="Symbol"/>
              <a:buChar char="-"/>
              <a:defRPr sz="1400">
                <a:solidFill>
                  <a:srgbClr val="333333"/>
                </a:solidFill>
                <a:latin typeface="Arial"/>
              </a:defRPr>
            </a:lvl9pPr>
          </a:lstStyle>
          <a:p>
            <a:pPr>
              <a:defRPr/>
            </a:pPr>
            <a:r>
              <a:rPr lang="en-US" sz="900" b="0" i="0" u="none" strike="noStrike" cap="none" spc="0">
                <a:solidFill>
                  <a:schemeClr val="tx1">
                    <a:lumMod val="50000"/>
                    <a:lumOff val="50000"/>
                  </a:schemeClr>
                </a:solidFill>
                <a:latin typeface="Arial"/>
                <a:ea typeface="Arial"/>
                <a:cs typeface="Arial"/>
              </a:rPr>
              <a:t>Quelle: Eigene Grafik, Data: Climate Watch Data, PIK, per capita, year: 2018, </a:t>
            </a:r>
            <a:r>
              <a:rPr lang="en-US" sz="900" b="0" i="0" u="sng" strike="noStrike" cap="none" spc="0">
                <a:latin typeface="Arial"/>
                <a:ea typeface="Arial"/>
                <a:cs typeface="Arial"/>
                <a:hlinkClick r:id="rId2" tooltip="https://www.climatewatchdata.org"/>
              </a:rPr>
              <a:t>https://www.climatewatchdata.org</a:t>
            </a:r>
            <a:endParaRPr sz="900"/>
          </a:p>
          <a:p>
            <a:pPr>
              <a:defRPr/>
            </a:pPr>
            <a:r>
              <a:rPr sz="900"/>
              <a:t>Globaler Durchschnitt: </a:t>
            </a:r>
            <a:r>
              <a:rPr lang="en-US" sz="900" b="0" i="0" u="none" strike="noStrike" cap="none" spc="0">
                <a:solidFill>
                  <a:srgbClr val="333333"/>
                </a:solidFill>
                <a:latin typeface="Arial"/>
                <a:ea typeface="Arial"/>
                <a:cs typeface="Arial"/>
              </a:rPr>
              <a:t>https://www.iea.org/reports/greenhouse-gas-emissions-from-energy-overview/global-ghg-emissions</a:t>
            </a:r>
            <a:endParaRPr sz="900" b="0" i="0" u="none" strike="noStrike" cap="none" spc="0">
              <a:solidFill>
                <a:schemeClr val="tx1">
                  <a:lumMod val="50000"/>
                  <a:lumOff val="50000"/>
                </a:schemeClr>
              </a:solidFill>
              <a:latin typeface="Arial"/>
              <a:ea typeface="Arial"/>
              <a:cs typeface="Arial"/>
            </a:endParaRPr>
          </a:p>
        </p:txBody>
      </p:sp>
      <p:pic>
        <p:nvPicPr>
          <p:cNvPr id="1668133375" name="Grafik 1668133374"/>
          <p:cNvPicPr>
            <a:picLocks noChangeAspect="1"/>
          </p:cNvPicPr>
          <p:nvPr/>
        </p:nvPicPr>
        <p:blipFill>
          <a:blip r:embed="rId3"/>
          <a:stretch/>
        </p:blipFill>
        <p:spPr bwMode="auto">
          <a:xfrm>
            <a:off x="879396" y="1627773"/>
            <a:ext cx="10342823" cy="4563473"/>
          </a:xfrm>
          <a:prstGeom prst="rect">
            <a:avLst/>
          </a:prstGeom>
        </p:spPr>
      </p:pic>
      <p:sp>
        <p:nvSpPr>
          <p:cNvPr id="47110" name="Titel 8"/>
          <p:cNvSpPr>
            <a:spLocks noGrp="1"/>
          </p:cNvSpPr>
          <p:nvPr>
            <p:ph type="title"/>
          </p:nvPr>
        </p:nvSpPr>
        <p:spPr bwMode="auto"/>
        <p:txBody>
          <a:bodyPr>
            <a:normAutofit/>
          </a:bodyPr>
          <a:lstStyle/>
          <a:p>
            <a:pPr>
              <a:defRPr/>
            </a:pPr>
            <a:r>
              <a:rPr lang="de-DE">
                <a:solidFill>
                  <a:schemeClr val="tx1">
                    <a:lumMod val="50000"/>
                    <a:lumOff val="50000"/>
                  </a:schemeClr>
                </a:solidFill>
              </a:rPr>
              <a:t>Regiefolie CO</a:t>
            </a:r>
            <a:r>
              <a:rPr lang="de-DE" baseline="-25000">
                <a:solidFill>
                  <a:schemeClr val="tx1">
                    <a:lumMod val="50000"/>
                    <a:lumOff val="50000"/>
                  </a:schemeClr>
                </a:solidFill>
              </a:rPr>
              <a:t>2 </a:t>
            </a:r>
            <a:r>
              <a:rPr lang="de-DE">
                <a:solidFill>
                  <a:schemeClr val="tx1">
                    <a:lumMod val="50000"/>
                    <a:lumOff val="50000"/>
                  </a:schemeClr>
                </a:solidFill>
              </a:rPr>
              <a:t>Emissionen pro Kopf 2018</a:t>
            </a:r>
            <a:endParaRPr/>
          </a:p>
        </p:txBody>
      </p:sp>
      <p:sp>
        <p:nvSpPr>
          <p:cNvPr id="11" name="Inhaltsplatzhalter 7"/>
          <p:cNvSpPr>
            <a:spLocks noGrp="1"/>
          </p:cNvSpPr>
          <p:nvPr>
            <p:ph idx="1"/>
          </p:nvPr>
        </p:nvSpPr>
        <p:spPr bwMode="auto">
          <a:xfrm>
            <a:off x="6841038" y="1201121"/>
            <a:ext cx="3453493" cy="2626600"/>
          </a:xfrm>
          <a:prstGeom prst="rect">
            <a:avLst/>
          </a:prstGeom>
          <a:solidFill>
            <a:schemeClr val="bg1"/>
          </a:solidFill>
          <a:ln w="57150">
            <a:solidFill>
              <a:srgbClr val="FF0000"/>
            </a:solidFill>
            <a:miter lim="800000"/>
            <a:headEnd/>
            <a:tailEnd/>
          </a:ln>
        </p:spPr>
        <p:txBody>
          <a:bodyPr vertOverflow="overflow" horzOverflow="clip" vert="horz" wrap="square" lIns="72000" tIns="0" rIns="0" bIns="45720" numCol="1" spcCol="0" rtlCol="0" fromWordArt="0" anchor="ctr" anchorCtr="0" forceAA="0" compatLnSpc="0">
            <a:normAutofit fontScale="95000" lnSpcReduction="1000"/>
          </a:bodyPr>
          <a:lstStyle/>
          <a:p>
            <a:pPr marL="0" indent="0" defTabSz="457200">
              <a:spcBef>
                <a:spcPts val="0"/>
              </a:spcBef>
              <a:buFont typeface="Arial"/>
              <a:buNone/>
              <a:defRPr/>
            </a:pPr>
            <a:r>
              <a:rPr lang="de-DE" sz="1200">
                <a:solidFill>
                  <a:srgbClr val="003A80"/>
                </a:solidFill>
                <a:cs typeface="+mn-cs"/>
              </a:rPr>
              <a:t>Ohne Landuse change, agriculture, forestry</a:t>
            </a:r>
            <a:endParaRPr/>
          </a:p>
          <a:p>
            <a:pPr marL="0" indent="0" defTabSz="457200">
              <a:spcBef>
                <a:spcPts val="0"/>
              </a:spcBef>
              <a:buFont typeface="Arial"/>
              <a:buNone/>
              <a:defRPr/>
            </a:pPr>
            <a:r>
              <a:rPr lang="de-DE" sz="1200">
                <a:solidFill>
                  <a:srgbClr val="003A80"/>
                </a:solidFill>
                <a:cs typeface="+mn-cs"/>
              </a:rPr>
              <a:t>Verzerrung durch Export und Import</a:t>
            </a:r>
            <a:endParaRPr/>
          </a:p>
          <a:p>
            <a:pPr marL="0" indent="0" defTabSz="457200">
              <a:spcBef>
                <a:spcPts val="0"/>
              </a:spcBef>
              <a:buFont typeface="Arial"/>
              <a:buNone/>
              <a:defRPr/>
            </a:pPr>
            <a:r>
              <a:rPr lang="de-DE" sz="1200">
                <a:solidFill>
                  <a:srgbClr val="003A80"/>
                </a:solidFill>
                <a:cs typeface="+mn-cs"/>
              </a:rPr>
              <a:t>2021 gibt es erst die Daten für 2018 (global)</a:t>
            </a:r>
            <a:endParaRPr/>
          </a:p>
          <a:p>
            <a:pPr marL="0" indent="0" defTabSz="457200">
              <a:spcBef>
                <a:spcPts val="0"/>
              </a:spcBef>
              <a:buFont typeface="Arial"/>
              <a:buNone/>
              <a:defRPr/>
            </a:pPr>
            <a:endParaRPr lang="de-DE" sz="1200" b="1">
              <a:solidFill>
                <a:srgbClr val="003A80"/>
              </a:solidFill>
              <a:cs typeface="+mn-cs"/>
            </a:endParaRPr>
          </a:p>
          <a:p>
            <a:pPr marL="0" indent="0" defTabSz="457200">
              <a:spcBef>
                <a:spcPts val="0"/>
              </a:spcBef>
              <a:buFont typeface="Arial"/>
              <a:buNone/>
              <a:defRPr/>
            </a:pPr>
            <a:r>
              <a:rPr lang="de-DE" sz="1200" b="1">
                <a:solidFill>
                  <a:srgbClr val="003A80"/>
                </a:solidFill>
                <a:cs typeface="+mn-cs"/>
              </a:rPr>
              <a:t>Globaler Durchschnitt: 4,4t</a:t>
            </a:r>
            <a:endParaRPr/>
          </a:p>
          <a:p>
            <a:pPr marL="0" indent="0" defTabSz="457200">
              <a:spcBef>
                <a:spcPts val="0"/>
              </a:spcBef>
              <a:buFont typeface="Arial"/>
              <a:buNone/>
              <a:defRPr/>
            </a:pPr>
            <a:r>
              <a:rPr lang="de-DE" sz="1200" b="1">
                <a:solidFill>
                  <a:srgbClr val="003A80"/>
                </a:solidFill>
                <a:cs typeface="+mn-cs"/>
              </a:rPr>
              <a:t>Was wäre langfristig global verträglich? (schätzen lassen)</a:t>
            </a:r>
            <a:br>
              <a:rPr lang="de-DE" sz="1200" b="1">
                <a:solidFill>
                  <a:srgbClr val="003A80"/>
                </a:solidFill>
                <a:cs typeface="+mn-cs"/>
              </a:rPr>
            </a:br>
            <a:r>
              <a:rPr lang="de-DE" sz="1200" b="1">
                <a:solidFill>
                  <a:srgbClr val="003A80"/>
                </a:solidFill>
                <a:cs typeface="+mn-cs"/>
              </a:rPr>
              <a:t>ca.1 t pro Person!</a:t>
            </a:r>
            <a:endParaRPr/>
          </a:p>
          <a:p>
            <a:pPr marL="0" indent="0" defTabSz="457200">
              <a:spcBef>
                <a:spcPts val="0"/>
              </a:spcBef>
              <a:buFont typeface="Arial"/>
              <a:buNone/>
              <a:defRPr/>
            </a:pPr>
            <a:r>
              <a:rPr lang="de-DE" sz="1200" b="1">
                <a:solidFill>
                  <a:srgbClr val="003A80"/>
                </a:solidFill>
                <a:cs typeface="+mn-cs"/>
              </a:rPr>
              <a:t>Es braucht einen wirklichen Wandel, um dort hinzukommen.</a:t>
            </a:r>
            <a:endParaRPr lang="de-DE" sz="1200" b="1">
              <a:solidFill>
                <a:srgbClr val="003A80"/>
              </a:solidFill>
              <a:cs typeface="Arial"/>
            </a:endParaRPr>
          </a:p>
          <a:p>
            <a:pPr marL="0" indent="0" defTabSz="457200">
              <a:spcBef>
                <a:spcPts val="0"/>
              </a:spcBef>
              <a:buFont typeface="Arial"/>
              <a:buNone/>
              <a:defRPr/>
            </a:pPr>
            <a:endParaRPr lang="de-DE" sz="1100" b="0" i="0" u="none" strike="noStrike" cap="none" spc="0">
              <a:solidFill>
                <a:srgbClr val="003A80"/>
              </a:solidFill>
              <a:latin typeface="Calibri"/>
              <a:ea typeface="Calibri"/>
              <a:cs typeface="Calibri"/>
            </a:endParaRPr>
          </a:p>
          <a:p>
            <a:pPr marL="0" indent="0" defTabSz="457200">
              <a:spcBef>
                <a:spcPts val="0"/>
              </a:spcBef>
              <a:buFont typeface="Arial"/>
              <a:buNone/>
              <a:defRPr/>
            </a:pPr>
            <a:r>
              <a:rPr lang="de-DE" sz="1100" b="0" i="0" u="none" strike="noStrike" cap="none" spc="0">
                <a:solidFill>
                  <a:srgbClr val="003A80"/>
                </a:solidFill>
                <a:latin typeface="Calibri"/>
                <a:ea typeface="Calibri"/>
                <a:cs typeface="Calibri"/>
              </a:rPr>
              <a:t>Rund 33 % der Emissionen in </a:t>
            </a:r>
            <a:r>
              <a:rPr lang="de-DE" sz="1100" b="0" i="0" u="sng" strike="noStrike" cap="none" spc="0">
                <a:solidFill>
                  <a:srgbClr val="003A80"/>
                </a:solidFill>
                <a:latin typeface="Calibri"/>
                <a:ea typeface="Calibri"/>
                <a:cs typeface="Calibri"/>
                <a:hlinkClick r:id="rId4" tooltip="China"/>
              </a:rPr>
              <a:t>China</a:t>
            </a:r>
            <a:r>
              <a:rPr lang="de-DE" sz="1100" b="0" i="0" u="none" strike="noStrike" cap="none" spc="0">
                <a:solidFill>
                  <a:srgbClr val="003A80"/>
                </a:solidFill>
                <a:latin typeface="Calibri"/>
                <a:ea typeface="Calibri"/>
                <a:cs typeface="Calibri"/>
              </a:rPr>
              <a:t> für den Export und nicht für den Inlandskonsum, vgl. C. L. Weber, G. P. Peters, D. Guan, K. Hubacek: </a:t>
            </a:r>
            <a:r>
              <a:rPr lang="de-DE" sz="1100" b="0" i="0" u="sng" strike="noStrike" cap="none" spc="0">
                <a:solidFill>
                  <a:srgbClr val="003A80"/>
                </a:solidFill>
                <a:latin typeface="Calibri"/>
                <a:ea typeface="Calibri"/>
                <a:cs typeface="Calibri"/>
                <a:hlinkClick r:id="rId5" tooltip="https://web.archive.org/web/20110722122621/http://www.iioa.org/pdf/Intermediate-2008/Papers/3b2_Weber.pdf"/>
              </a:rPr>
              <a:t>The Contribution of Chinese Exports to Climate Change</a:t>
            </a:r>
            <a:r>
              <a:rPr lang="de-DE" sz="1100" b="0" i="0" u="none" strike="noStrike" cap="none" spc="0">
                <a:solidFill>
                  <a:srgbClr val="003A80"/>
                </a:solidFill>
                <a:latin typeface="Calibri"/>
                <a:ea typeface="Calibri"/>
                <a:cs typeface="Calibri"/>
              </a:rPr>
              <a:t> (</a:t>
            </a:r>
            <a:r>
              <a:rPr lang="de-DE" sz="1100" b="0" i="0" u="sng" strike="noStrike" cap="none" spc="0">
                <a:solidFill>
                  <a:srgbClr val="003A80"/>
                </a:solidFill>
                <a:latin typeface="Calibri"/>
                <a:ea typeface="Calibri"/>
                <a:cs typeface="Calibri"/>
                <a:hlinkClick r:id="rId6" tooltip="Web-Archivierung"/>
              </a:rPr>
              <a:t>Memento</a:t>
            </a:r>
            <a:r>
              <a:rPr lang="de-DE" sz="1100" b="0" i="0" u="none" strike="noStrike" cap="none" spc="0">
                <a:solidFill>
                  <a:srgbClr val="003A80"/>
                </a:solidFill>
                <a:latin typeface="Calibri"/>
                <a:ea typeface="Calibri"/>
                <a:cs typeface="Calibri"/>
              </a:rPr>
              <a:t> vom 22. Juli 2011 im </a:t>
            </a:r>
            <a:r>
              <a:rPr lang="de-DE" sz="1100" b="0" i="0" u="sng" strike="noStrike" cap="none" spc="0">
                <a:solidFill>
                  <a:srgbClr val="003A80"/>
                </a:solidFill>
                <a:latin typeface="Calibri"/>
                <a:ea typeface="Calibri"/>
                <a:cs typeface="Calibri"/>
                <a:hlinkClick r:id="rId7" tooltip="Internet Archive"/>
              </a:rPr>
              <a:t>Internet Archive</a:t>
            </a:r>
            <a:r>
              <a:rPr lang="de-DE" sz="1100" b="0" i="0" u="none" strike="noStrike" cap="none" spc="0">
                <a:solidFill>
                  <a:srgbClr val="003A80"/>
                </a:solidFill>
                <a:latin typeface="Calibri"/>
                <a:ea typeface="Calibri"/>
                <a:cs typeface="Calibri"/>
              </a:rPr>
              <a:t>) (PDF-Datei; 83 kB). In: iioa.org, 25. Juni 2008, abgerufen am 5. November 2019.</a:t>
            </a:r>
            <a:endParaRPr/>
          </a:p>
          <a:p>
            <a:pPr marL="0" indent="0" defTabSz="457200">
              <a:spcBef>
                <a:spcPts val="0"/>
              </a:spcBef>
              <a:buFont typeface="Arial"/>
              <a:buNone/>
              <a:defRPr/>
            </a:pPr>
            <a:endParaRPr lang="de-DE" sz="1100" b="0" i="0" u="none" strike="noStrike" cap="none" spc="0">
              <a:solidFill>
                <a:srgbClr val="003A80"/>
              </a:solidFill>
              <a:latin typeface="Calibri"/>
              <a:ea typeface="Calibri"/>
              <a:cs typeface="Calibri"/>
            </a:endParaRPr>
          </a:p>
        </p:txBody>
      </p:sp>
      <p:sp>
        <p:nvSpPr>
          <p:cNvPr id="612120835" name="Rechteck 2"/>
          <p:cNvSpPr/>
          <p:nvPr/>
        </p:nvSpPr>
        <p:spPr bwMode="auto">
          <a:xfrm rot="16199932">
            <a:off x="-3162621" y="3145452"/>
            <a:ext cx="6861227" cy="570321"/>
          </a:xfrm>
          <a:prstGeom prst="rect">
            <a:avLst/>
          </a:prstGeom>
          <a:solidFill>
            <a:srgbClr val="00A7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2400" b="1"/>
              <a:t>Hintergrundinformation für Leiter:in</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6696599" name="Title 1"/>
          <p:cNvSpPr>
            <a:spLocks noGrp="1"/>
          </p:cNvSpPr>
          <p:nvPr>
            <p:ph type="title"/>
          </p:nvPr>
        </p:nvSpPr>
        <p:spPr bwMode="auto"/>
        <p:txBody>
          <a:bodyPr/>
          <a:lstStyle>
            <a:lvl1pPr>
              <a:defRPr b="1">
                <a:latin typeface="+mn-lt"/>
              </a:defRPr>
            </a:lvl1pPr>
          </a:lstStyle>
          <a:p>
            <a:pPr>
              <a:defRPr/>
            </a:pPr>
            <a:r>
              <a:rPr lang="de-DE" sz="4400" b="1" i="0" u="none" strike="noStrike" cap="none" spc="0">
                <a:solidFill>
                  <a:schemeClr val="tx1"/>
                </a:solidFill>
                <a:latin typeface="+mn-lt"/>
                <a:ea typeface="+mn-lt"/>
                <a:cs typeface="+mn-lt"/>
              </a:rPr>
              <a:t>Globale Gerechtigkeit - </a:t>
            </a:r>
            <a:r>
              <a:t>Ausstoß</a:t>
            </a:r>
          </a:p>
        </p:txBody>
      </p:sp>
      <p:sp>
        <p:nvSpPr>
          <p:cNvPr id="1450582639" name="Slide Number Placeholder 5"/>
          <p:cNvSpPr>
            <a:spLocks noGrp="1"/>
          </p:cNvSpPr>
          <p:nvPr>
            <p:ph type="sldNum" sz="quarter" idx="12"/>
          </p:nvPr>
        </p:nvSpPr>
        <p:spPr bwMode="auto"/>
        <p:txBody>
          <a:bodyPr/>
          <a:lstStyle/>
          <a:p>
            <a:pPr>
              <a:defRPr/>
            </a:pPr>
            <a:fld id="{9F7D9523-7CFC-DE95-F372-FB693F76D5AF}" type="slidenum">
              <a:rPr lang="de-DE"/>
              <a:t>38</a:t>
            </a:fld>
            <a:endParaRPr lang="de-DE"/>
          </a:p>
        </p:txBody>
      </p:sp>
      <p:sp>
        <p:nvSpPr>
          <p:cNvPr id="1081977573" name=" 1081977572"/>
          <p:cNvSpPr/>
          <p:nvPr/>
        </p:nvSpPr>
        <p:spPr bwMode="auto">
          <a:xfrm>
            <a:off x="5968559" y="3291840"/>
            <a:ext cx="254916" cy="365795"/>
          </a:xfrm>
        </p:spPr>
        <p:txBody>
          <a:bodyPr rot="0" spcFirstLastPara="0" vertOverflow="overflow" horzOverflow="clip" vert="horz" wrap="square" lIns="91440" tIns="45720" rIns="91440" bIns="45720" numCol="1" spcCol="0" rtlCol="0" fromWordArt="0" anchor="t" anchorCtr="0" forceAA="0" compatLnSpc="1">
            <a:prstTxWarp prst="textNoShape">
              <a:avLst/>
            </a:prstTxWarp>
            <a:spAutoFit/>
          </a:bodyPr>
          <a:lstStyle/>
          <a:p>
            <a:pPr>
              <a:defRPr/>
            </a:pPr>
            <a:endParaRPr/>
          </a:p>
        </p:txBody>
      </p:sp>
      <p:sp>
        <p:nvSpPr>
          <p:cNvPr id="2060350473" name="Inhaltsplatzhalter 2"/>
          <p:cNvSpPr/>
          <p:nvPr/>
        </p:nvSpPr>
        <p:spPr bwMode="auto">
          <a:xfrm rot="16199932">
            <a:off x="9216473" y="3907620"/>
            <a:ext cx="5460104" cy="488948"/>
          </a:xfrm>
          <a:prstGeom prst="rect">
            <a:avLst/>
          </a:prstGeom>
          <a:noFill/>
          <a:ln>
            <a:noFill/>
          </a:ln>
        </p:spPr>
        <p:txBody>
          <a:bodyPr bIns="108000" anchor="b"/>
          <a:lstStyle>
            <a:lvl1pPr>
              <a:spcBef>
                <a:spcPts val="0"/>
              </a:spcBef>
              <a:buFont typeface="Arial Narrow"/>
              <a:buChar char="»"/>
              <a:defRPr sz="1600">
                <a:solidFill>
                  <a:srgbClr val="333333"/>
                </a:solidFill>
                <a:latin typeface="Arial"/>
              </a:defRPr>
            </a:lvl1pPr>
            <a:lvl2pPr marL="742950" indent="-285750">
              <a:spcBef>
                <a:spcPts val="0"/>
              </a:spcBef>
              <a:buFont typeface="Symbol"/>
              <a:buChar char="-"/>
              <a:defRPr sz="1400">
                <a:solidFill>
                  <a:srgbClr val="333333"/>
                </a:solidFill>
                <a:latin typeface="Arial"/>
              </a:defRPr>
            </a:lvl2pPr>
            <a:lvl3pPr marL="1143000" indent="-228600">
              <a:spcBef>
                <a:spcPts val="0"/>
              </a:spcBef>
              <a:buFont typeface="Symbol"/>
              <a:buChar char="-"/>
              <a:defRPr sz="1400">
                <a:solidFill>
                  <a:srgbClr val="333333"/>
                </a:solidFill>
                <a:latin typeface="Arial"/>
              </a:defRPr>
            </a:lvl3pPr>
            <a:lvl4pPr marL="1600200" indent="-228600">
              <a:spcBef>
                <a:spcPts val="0"/>
              </a:spcBef>
              <a:buFont typeface="Symbol"/>
              <a:buChar char="-"/>
              <a:defRPr sz="1400">
                <a:solidFill>
                  <a:srgbClr val="333333"/>
                </a:solidFill>
                <a:latin typeface="Arial"/>
              </a:defRPr>
            </a:lvl4pPr>
            <a:lvl5pPr marL="2057400" indent="-228600">
              <a:spcBef>
                <a:spcPts val="0"/>
              </a:spcBef>
              <a:buFont typeface="Symbol"/>
              <a:buChar char="-"/>
              <a:defRPr sz="1400">
                <a:solidFill>
                  <a:srgbClr val="333333"/>
                </a:solidFill>
                <a:latin typeface="Arial"/>
              </a:defRPr>
            </a:lvl5pPr>
            <a:lvl6pPr marL="2514598" indent="-228600">
              <a:spcBef>
                <a:spcPts val="0"/>
              </a:spcBef>
              <a:spcAft>
                <a:spcPts val="0"/>
              </a:spcAft>
              <a:buFont typeface="Symbol"/>
              <a:buChar char="-"/>
              <a:defRPr sz="1400">
                <a:solidFill>
                  <a:srgbClr val="333333"/>
                </a:solidFill>
                <a:latin typeface="Arial"/>
              </a:defRPr>
            </a:lvl6pPr>
            <a:lvl7pPr marL="2971800" indent="-228600">
              <a:spcBef>
                <a:spcPts val="0"/>
              </a:spcBef>
              <a:spcAft>
                <a:spcPts val="0"/>
              </a:spcAft>
              <a:buFont typeface="Symbol"/>
              <a:buChar char="-"/>
              <a:defRPr sz="1400">
                <a:solidFill>
                  <a:srgbClr val="333333"/>
                </a:solidFill>
                <a:latin typeface="Arial"/>
              </a:defRPr>
            </a:lvl7pPr>
            <a:lvl8pPr marL="3429000" indent="-228600">
              <a:spcBef>
                <a:spcPts val="0"/>
              </a:spcBef>
              <a:spcAft>
                <a:spcPts val="0"/>
              </a:spcAft>
              <a:buFont typeface="Symbol"/>
              <a:buChar char="-"/>
              <a:defRPr sz="1400">
                <a:solidFill>
                  <a:srgbClr val="333333"/>
                </a:solidFill>
                <a:latin typeface="Arial"/>
              </a:defRPr>
            </a:lvl8pPr>
            <a:lvl9pPr marL="3886200" indent="-228600">
              <a:spcBef>
                <a:spcPts val="0"/>
              </a:spcBef>
              <a:spcAft>
                <a:spcPts val="0"/>
              </a:spcAft>
              <a:buFont typeface="Symbol"/>
              <a:buChar char="-"/>
              <a:defRPr sz="1400">
                <a:solidFill>
                  <a:srgbClr val="333333"/>
                </a:solidFill>
                <a:latin typeface="Arial"/>
              </a:defRPr>
            </a:lvl9pPr>
          </a:lstStyle>
          <a:p>
            <a:pPr>
              <a:buNone/>
              <a:defRPr/>
            </a:pPr>
            <a:r>
              <a:rPr lang="de-DE" sz="1000" i="1">
                <a:solidFill>
                  <a:schemeClr val="tx1">
                    <a:lumMod val="65000"/>
                    <a:lumOff val="35000"/>
                  </a:schemeClr>
                </a:solidFill>
              </a:rPr>
              <a:t>Quelle:</a:t>
            </a:r>
            <a:r>
              <a:rPr lang="de-DE" sz="1000" b="0" i="1" u="none" strike="noStrike" cap="none" spc="0">
                <a:solidFill>
                  <a:schemeClr val="tx1">
                    <a:lumMod val="65000"/>
                    <a:lumOff val="35000"/>
                  </a:schemeClr>
                </a:solidFill>
                <a:latin typeface="Arial"/>
                <a:ea typeface="Arial"/>
                <a:cs typeface="Arial"/>
              </a:rPr>
              <a:t> </a:t>
            </a:r>
            <a:r>
              <a:rPr lang="de-DE" sz="1000" b="0" i="1" u="sng" strike="noStrike" cap="none" spc="0">
                <a:solidFill>
                  <a:schemeClr val="tx1">
                    <a:lumMod val="65000"/>
                    <a:lumOff val="35000"/>
                  </a:schemeClr>
                </a:solidFill>
                <a:latin typeface="Arial"/>
                <a:ea typeface="Arial"/>
                <a:cs typeface="Arial"/>
                <a:hlinkClick r:id="rId2" tooltip="https://worldmapper.org/maps/emissions-co2-relative-2016/"/>
              </a:rPr>
              <a:t>https://worldmapper.org/maps/emissions-co2-relative-2016/</a:t>
            </a:r>
            <a:r>
              <a:rPr lang="de-DE" sz="1000" b="0" i="1" u="none" strike="noStrike" cap="none" spc="0">
                <a:solidFill>
                  <a:schemeClr val="tx1">
                    <a:lumMod val="65000"/>
                    <a:lumOff val="35000"/>
                  </a:schemeClr>
                </a:solidFill>
                <a:latin typeface="Arial"/>
                <a:ea typeface="Arial"/>
                <a:cs typeface="Arial"/>
              </a:rPr>
              <a:t>  CC BY NC SA 4.0</a:t>
            </a:r>
            <a:endParaRPr/>
          </a:p>
        </p:txBody>
      </p:sp>
      <p:pic>
        <p:nvPicPr>
          <p:cNvPr id="1445210712" name="Grafik 1445210711"/>
          <p:cNvPicPr>
            <a:picLocks noChangeAspect="1"/>
          </p:cNvPicPr>
          <p:nvPr/>
        </p:nvPicPr>
        <p:blipFill>
          <a:blip r:embed="rId3"/>
          <a:srcRect b="554"/>
          <a:stretch/>
        </p:blipFill>
        <p:spPr bwMode="auto">
          <a:xfrm>
            <a:off x="1253800" y="1517731"/>
            <a:ext cx="9584310" cy="4770712"/>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32975771" name="Rectangle 2"/>
          <p:cNvSpPr>
            <a:spLocks noGrp="1" noChangeArrowheads="1"/>
          </p:cNvSpPr>
          <p:nvPr>
            <p:ph type="title"/>
          </p:nvPr>
        </p:nvSpPr>
        <p:spPr bwMode="auto"/>
        <p:txBody>
          <a:bodyPr/>
          <a:lstStyle/>
          <a:p>
            <a:pPr>
              <a:defRPr/>
            </a:pPr>
            <a:r>
              <a:rPr lang="de-DE"/>
              <a:t>Globale Gerechtigkeit - Verletzlichkeit</a:t>
            </a:r>
            <a:endParaRPr/>
          </a:p>
        </p:txBody>
      </p:sp>
      <p:sp>
        <p:nvSpPr>
          <p:cNvPr id="1502786375" name="Slide Number Placeholder 5"/>
          <p:cNvSpPr>
            <a:spLocks noGrp="1"/>
          </p:cNvSpPr>
          <p:nvPr>
            <p:ph type="sldNum" sz="quarter" idx="12"/>
          </p:nvPr>
        </p:nvSpPr>
        <p:spPr bwMode="auto"/>
        <p:txBody>
          <a:bodyPr/>
          <a:lstStyle/>
          <a:p>
            <a:pPr>
              <a:defRPr/>
            </a:pPr>
            <a:fld id="{2E6C7B60-0464-6709-1219-388CFE33BC48}" type="slidenum">
              <a:rPr lang="de-DE"/>
              <a:t>39</a:t>
            </a:fld>
            <a:endParaRPr lang="de-DE"/>
          </a:p>
        </p:txBody>
      </p:sp>
      <p:sp>
        <p:nvSpPr>
          <p:cNvPr id="185578240" name="Inhaltsplatzhalter 2"/>
          <p:cNvSpPr/>
          <p:nvPr/>
        </p:nvSpPr>
        <p:spPr bwMode="auto">
          <a:xfrm rot="16199932">
            <a:off x="9216473" y="3907620"/>
            <a:ext cx="5460104" cy="488948"/>
          </a:xfrm>
          <a:prstGeom prst="rect">
            <a:avLst/>
          </a:prstGeom>
          <a:noFill/>
          <a:ln>
            <a:noFill/>
          </a:ln>
        </p:spPr>
        <p:txBody>
          <a:bodyPr bIns="108000" anchor="b"/>
          <a:lstStyle>
            <a:lvl1pPr>
              <a:spcBef>
                <a:spcPts val="0"/>
              </a:spcBef>
              <a:buFont typeface="Arial Narrow"/>
              <a:buChar char="»"/>
              <a:defRPr sz="1600">
                <a:solidFill>
                  <a:srgbClr val="333333"/>
                </a:solidFill>
                <a:latin typeface="Arial"/>
              </a:defRPr>
            </a:lvl1pPr>
            <a:lvl2pPr marL="742950" indent="-285750">
              <a:spcBef>
                <a:spcPts val="0"/>
              </a:spcBef>
              <a:buFont typeface="Symbol"/>
              <a:buChar char="-"/>
              <a:defRPr sz="1400">
                <a:solidFill>
                  <a:srgbClr val="333333"/>
                </a:solidFill>
                <a:latin typeface="Arial"/>
              </a:defRPr>
            </a:lvl2pPr>
            <a:lvl3pPr marL="1143000" indent="-228600">
              <a:spcBef>
                <a:spcPts val="0"/>
              </a:spcBef>
              <a:buFont typeface="Symbol"/>
              <a:buChar char="-"/>
              <a:defRPr sz="1400">
                <a:solidFill>
                  <a:srgbClr val="333333"/>
                </a:solidFill>
                <a:latin typeface="Arial"/>
              </a:defRPr>
            </a:lvl3pPr>
            <a:lvl4pPr marL="1600200" indent="-228600">
              <a:spcBef>
                <a:spcPts val="0"/>
              </a:spcBef>
              <a:buFont typeface="Symbol"/>
              <a:buChar char="-"/>
              <a:defRPr sz="1400">
                <a:solidFill>
                  <a:srgbClr val="333333"/>
                </a:solidFill>
                <a:latin typeface="Arial"/>
              </a:defRPr>
            </a:lvl4pPr>
            <a:lvl5pPr marL="2057400" indent="-228600">
              <a:spcBef>
                <a:spcPts val="0"/>
              </a:spcBef>
              <a:buFont typeface="Symbol"/>
              <a:buChar char="-"/>
              <a:defRPr sz="1400">
                <a:solidFill>
                  <a:srgbClr val="333333"/>
                </a:solidFill>
                <a:latin typeface="Arial"/>
              </a:defRPr>
            </a:lvl5pPr>
            <a:lvl6pPr marL="2514598" indent="-228600">
              <a:spcBef>
                <a:spcPts val="0"/>
              </a:spcBef>
              <a:spcAft>
                <a:spcPts val="0"/>
              </a:spcAft>
              <a:buFont typeface="Symbol"/>
              <a:buChar char="-"/>
              <a:defRPr sz="1400">
                <a:solidFill>
                  <a:srgbClr val="333333"/>
                </a:solidFill>
                <a:latin typeface="Arial"/>
              </a:defRPr>
            </a:lvl6pPr>
            <a:lvl7pPr marL="2971800" indent="-228600">
              <a:spcBef>
                <a:spcPts val="0"/>
              </a:spcBef>
              <a:spcAft>
                <a:spcPts val="0"/>
              </a:spcAft>
              <a:buFont typeface="Symbol"/>
              <a:buChar char="-"/>
              <a:defRPr sz="1400">
                <a:solidFill>
                  <a:srgbClr val="333333"/>
                </a:solidFill>
                <a:latin typeface="Arial"/>
              </a:defRPr>
            </a:lvl7pPr>
            <a:lvl8pPr marL="3429000" indent="-228600">
              <a:spcBef>
                <a:spcPts val="0"/>
              </a:spcBef>
              <a:spcAft>
                <a:spcPts val="0"/>
              </a:spcAft>
              <a:buFont typeface="Symbol"/>
              <a:buChar char="-"/>
              <a:defRPr sz="1400">
                <a:solidFill>
                  <a:srgbClr val="333333"/>
                </a:solidFill>
                <a:latin typeface="Arial"/>
              </a:defRPr>
            </a:lvl8pPr>
            <a:lvl9pPr marL="3886200" indent="-228600">
              <a:spcBef>
                <a:spcPts val="0"/>
              </a:spcBef>
              <a:spcAft>
                <a:spcPts val="0"/>
              </a:spcAft>
              <a:buFont typeface="Symbol"/>
              <a:buChar char="-"/>
              <a:defRPr sz="1400">
                <a:solidFill>
                  <a:srgbClr val="333333"/>
                </a:solidFill>
                <a:latin typeface="Arial"/>
              </a:defRPr>
            </a:lvl9pPr>
          </a:lstStyle>
          <a:p>
            <a:pPr>
              <a:buNone/>
              <a:defRPr/>
            </a:pPr>
            <a:r>
              <a:rPr lang="de-DE" sz="1000" i="1">
                <a:solidFill>
                  <a:schemeClr val="tx1">
                    <a:lumMod val="65000"/>
                    <a:lumOff val="35000"/>
                  </a:schemeClr>
                </a:solidFill>
              </a:rPr>
              <a:t>Quelle:</a:t>
            </a:r>
            <a:r>
              <a:rPr lang="de-DE" sz="1000" b="0" i="1" u="none" strike="noStrike" cap="none" spc="0">
                <a:solidFill>
                  <a:schemeClr val="tx1">
                    <a:lumMod val="65000"/>
                    <a:lumOff val="35000"/>
                  </a:schemeClr>
                </a:solidFill>
                <a:latin typeface="Arial"/>
                <a:ea typeface="Arial"/>
                <a:cs typeface="Arial"/>
              </a:rPr>
              <a:t> </a:t>
            </a:r>
            <a:r>
              <a:rPr lang="de-DE" sz="1000" b="0" i="1" u="sng" strike="noStrike" cap="none" spc="0">
                <a:solidFill>
                  <a:schemeClr val="tx1">
                    <a:lumMod val="65000"/>
                    <a:lumOff val="35000"/>
                  </a:schemeClr>
                </a:solidFill>
                <a:latin typeface="Arial"/>
                <a:ea typeface="Arial"/>
                <a:cs typeface="Arial"/>
                <a:hlinkClick r:id="rId2" tooltip="https://worldmapper.org/maps/emissions-co2-relative-2016/"/>
              </a:rPr>
              <a:t>https://worldmapper.org/maps/emissions-co2-relative-2016/</a:t>
            </a:r>
            <a:r>
              <a:rPr lang="de-DE" sz="1000" b="0" i="1" u="none" strike="noStrike" cap="none" spc="0">
                <a:solidFill>
                  <a:schemeClr val="tx1">
                    <a:lumMod val="65000"/>
                    <a:lumOff val="35000"/>
                  </a:schemeClr>
                </a:solidFill>
                <a:latin typeface="Arial"/>
                <a:ea typeface="Arial"/>
                <a:cs typeface="Arial"/>
              </a:rPr>
              <a:t>  CC BY BC SA 4.0</a:t>
            </a:r>
            <a:endParaRPr/>
          </a:p>
        </p:txBody>
      </p:sp>
      <p:pic>
        <p:nvPicPr>
          <p:cNvPr id="1897333889" name="Grafik 1897333888"/>
          <p:cNvPicPr>
            <a:picLocks noChangeAspect="1"/>
          </p:cNvPicPr>
          <p:nvPr/>
        </p:nvPicPr>
        <p:blipFill>
          <a:blip r:embed="rId3"/>
          <a:srcRect t="21468"/>
          <a:stretch/>
        </p:blipFill>
        <p:spPr bwMode="auto">
          <a:xfrm>
            <a:off x="925674" y="1422039"/>
            <a:ext cx="8506290" cy="4906960"/>
          </a:xfrm>
          <a:prstGeom prst="rect">
            <a:avLst/>
          </a:prstGeom>
        </p:spPr>
      </p:pic>
      <p:pic>
        <p:nvPicPr>
          <p:cNvPr id="2022153902" name="Grafik 2022153901"/>
          <p:cNvPicPr>
            <a:picLocks noChangeAspect="1"/>
          </p:cNvPicPr>
          <p:nvPr/>
        </p:nvPicPr>
        <p:blipFill>
          <a:blip r:embed="rId4"/>
          <a:srcRect l="70385" t="71297" r="17176" b="25842"/>
          <a:stretch/>
        </p:blipFill>
        <p:spPr bwMode="auto">
          <a:xfrm>
            <a:off x="6394205" y="6069471"/>
            <a:ext cx="2216394" cy="286877"/>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2" name="Grafik 1"/>
          <p:cNvPicPr>
            <a:picLocks noChangeAspect="1"/>
          </p:cNvPicPr>
          <p:nvPr/>
        </p:nvPicPr>
        <p:blipFill>
          <a:blip r:embed="rId2"/>
          <a:srcRect t="14049"/>
          <a:stretch/>
        </p:blipFill>
        <p:spPr bwMode="auto">
          <a:xfrm>
            <a:off x="1652" y="-19049"/>
            <a:ext cx="12204915" cy="7829548"/>
          </a:xfrm>
          <a:prstGeom prst="rect">
            <a:avLst/>
          </a:prstGeom>
        </p:spPr>
      </p:pic>
      <p:sp>
        <p:nvSpPr>
          <p:cNvPr id="6" name="Foliennummernplatzhalter 5"/>
          <p:cNvSpPr>
            <a:spLocks noGrp="1"/>
          </p:cNvSpPr>
          <p:nvPr>
            <p:ph type="sldNum" sz="quarter" idx="12"/>
          </p:nvPr>
        </p:nvSpPr>
        <p:spPr bwMode="auto"/>
        <p:txBody>
          <a:bodyPr/>
          <a:lstStyle/>
          <a:p>
            <a:pPr>
              <a:defRPr/>
            </a:pPr>
            <a:fld id="{D88A27B9-E5C3-4CE9-BFEB-01015DEB140B}" type="slidenum">
              <a:rPr lang="de-DE"/>
              <a:t>4</a:t>
            </a:fld>
            <a:endParaRPr lang="de-DE"/>
          </a:p>
        </p:txBody>
      </p:sp>
      <p:sp>
        <p:nvSpPr>
          <p:cNvPr id="9" name="Inhaltsplatzhalter 2"/>
          <p:cNvSpPr txBox="1"/>
          <p:nvPr/>
        </p:nvSpPr>
        <p:spPr bwMode="auto">
          <a:xfrm rot="-5400000">
            <a:off x="10284892" y="1431124"/>
            <a:ext cx="3371850" cy="471499"/>
          </a:xfrm>
          <a:prstGeom prst="rect">
            <a:avLst/>
          </a:prstGeom>
          <a:noFill/>
          <a:ln>
            <a:noFill/>
          </a:ln>
          <a:effectLst/>
        </p:spPr>
        <p:txBody>
          <a:bodyPr wrap="square" lIns="87225" tIns="43611" rIns="87225" bIns="43611" anchor="b">
            <a:noAutofit/>
          </a:bodyPr>
          <a:lstStyle>
            <a:lvl1pPr defTabSz="873125">
              <a:spcBef>
                <a:spcPts val="0"/>
              </a:spcBef>
              <a:buFont typeface="Arial Narrow"/>
              <a:buChar char="»"/>
              <a:defRPr sz="1600">
                <a:solidFill>
                  <a:srgbClr val="333333"/>
                </a:solidFill>
                <a:latin typeface="Arial"/>
              </a:defRPr>
            </a:lvl1pPr>
            <a:lvl2pPr marL="436563" indent="-285750" defTabSz="873125">
              <a:spcBef>
                <a:spcPts val="0"/>
              </a:spcBef>
              <a:buFont typeface="Symbol"/>
              <a:buChar char="-"/>
              <a:defRPr sz="1400">
                <a:solidFill>
                  <a:srgbClr val="333333"/>
                </a:solidFill>
                <a:latin typeface="Arial"/>
              </a:defRPr>
            </a:lvl2pPr>
            <a:lvl3pPr marL="873125" indent="-228600" defTabSz="873125">
              <a:spcBef>
                <a:spcPts val="0"/>
              </a:spcBef>
              <a:buFont typeface="Symbol"/>
              <a:buChar char="-"/>
              <a:defRPr sz="1400">
                <a:solidFill>
                  <a:srgbClr val="333333"/>
                </a:solidFill>
                <a:latin typeface="Arial"/>
              </a:defRPr>
            </a:lvl3pPr>
            <a:lvl4pPr marL="1309688" indent="-228600" defTabSz="873125">
              <a:spcBef>
                <a:spcPts val="0"/>
              </a:spcBef>
              <a:buFont typeface="Symbol"/>
              <a:buChar char="-"/>
              <a:defRPr sz="1400">
                <a:solidFill>
                  <a:srgbClr val="333333"/>
                </a:solidFill>
                <a:latin typeface="Arial"/>
              </a:defRPr>
            </a:lvl4pPr>
            <a:lvl5pPr marL="1744663" indent="-228600" defTabSz="873125">
              <a:spcBef>
                <a:spcPts val="0"/>
              </a:spcBef>
              <a:buFont typeface="Symbol"/>
              <a:buChar char="-"/>
              <a:defRPr sz="1400">
                <a:solidFill>
                  <a:srgbClr val="333333"/>
                </a:solidFill>
                <a:latin typeface="Arial"/>
              </a:defRPr>
            </a:lvl5pPr>
            <a:lvl6pPr marL="2201863" indent="-228600" defTabSz="873125">
              <a:spcBef>
                <a:spcPts val="0"/>
              </a:spcBef>
              <a:spcAft>
                <a:spcPts val="0"/>
              </a:spcAft>
              <a:buFont typeface="Symbol"/>
              <a:buChar char="-"/>
              <a:defRPr sz="1400">
                <a:solidFill>
                  <a:srgbClr val="333333"/>
                </a:solidFill>
                <a:latin typeface="Arial"/>
              </a:defRPr>
            </a:lvl6pPr>
            <a:lvl7pPr marL="2659063" indent="-228600" defTabSz="873125">
              <a:spcBef>
                <a:spcPts val="0"/>
              </a:spcBef>
              <a:spcAft>
                <a:spcPts val="0"/>
              </a:spcAft>
              <a:buFont typeface="Symbol"/>
              <a:buChar char="-"/>
              <a:defRPr sz="1400">
                <a:solidFill>
                  <a:srgbClr val="333333"/>
                </a:solidFill>
                <a:latin typeface="Arial"/>
              </a:defRPr>
            </a:lvl7pPr>
            <a:lvl8pPr marL="3116262" indent="-228600" defTabSz="873125">
              <a:spcBef>
                <a:spcPts val="0"/>
              </a:spcBef>
              <a:spcAft>
                <a:spcPts val="0"/>
              </a:spcAft>
              <a:buFont typeface="Symbol"/>
              <a:buChar char="-"/>
              <a:defRPr sz="1400">
                <a:solidFill>
                  <a:srgbClr val="333333"/>
                </a:solidFill>
                <a:latin typeface="Arial"/>
              </a:defRPr>
            </a:lvl8pPr>
            <a:lvl9pPr marL="3573463" indent="-228600" defTabSz="873125">
              <a:spcBef>
                <a:spcPts val="0"/>
              </a:spcBef>
              <a:spcAft>
                <a:spcPts val="0"/>
              </a:spcAft>
              <a:buFont typeface="Symbol"/>
              <a:buChar char="-"/>
              <a:defRPr sz="1400">
                <a:solidFill>
                  <a:srgbClr val="333333"/>
                </a:solidFill>
                <a:latin typeface="Arial"/>
              </a:defRPr>
            </a:lvl9pPr>
          </a:lstStyle>
          <a:p>
            <a:pPr algn="r">
              <a:spcBef>
                <a:spcPts val="0"/>
              </a:spcBef>
              <a:spcAft>
                <a:spcPts val="0"/>
              </a:spcAft>
              <a:buNone/>
              <a:defRPr/>
            </a:pPr>
            <a:r>
              <a:rPr lang="de-DE" sz="900" i="1">
                <a:solidFill>
                  <a:schemeClr val="bg1"/>
                </a:solidFill>
                <a:cs typeface="Arial"/>
              </a:rPr>
              <a:t>Bild: CC0 Hermann Traub auf Pixabay</a:t>
            </a:r>
            <a:endParaRPr lang="it-IT" sz="900" i="1">
              <a:solidFill>
                <a:schemeClr val="bg1"/>
              </a:solidFill>
              <a:cs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bwMode="auto">
        <a:xfrm>
          <a:off x="0" y="0"/>
          <a:ext cx="0" cy="0"/>
          <a:chOff x="0" y="0"/>
          <a:chExt cx="0" cy="0"/>
        </a:xfrm>
      </p:grpSpPr>
      <p:sp>
        <p:nvSpPr>
          <p:cNvPr id="1307517348" name="Content Placeholder 2"/>
          <p:cNvSpPr>
            <a:spLocks noGrp="1"/>
          </p:cNvSpPr>
          <p:nvPr>
            <p:ph idx="1"/>
          </p:nvPr>
        </p:nvSpPr>
        <p:spPr bwMode="auto">
          <a:xfrm>
            <a:off x="838198" y="1825624"/>
            <a:ext cx="4906949" cy="4351338"/>
          </a:xfrm>
        </p:spPr>
        <p:txBody>
          <a:bodyPr vertOverflow="overflow" horzOverflow="clip" vert="horz" wrap="square" lIns="91440" tIns="45720" rIns="91440" bIns="45720" numCol="1" spcCol="0" rtlCol="0" fromWordArt="0" anchor="t" anchorCtr="0" forceAA="0" compatLnSpc="0">
            <a:normAutofit fontScale="95000" lnSpcReduction="1000"/>
          </a:bodyPr>
          <a:lstStyle/>
          <a:p>
            <a:pPr>
              <a:defRPr/>
            </a:pPr>
            <a:r>
              <a:rPr lang="de-DE" sz="2000" b="0" i="0" u="none" strike="noStrike" cap="none" spc="0">
                <a:solidFill>
                  <a:schemeClr val="tx1"/>
                </a:solidFill>
                <a:latin typeface="+mn-lt"/>
                <a:ea typeface="+mn-ea"/>
                <a:cs typeface="+mn-cs"/>
              </a:rPr>
              <a:t>Pro Kopf CO2-Ausstoß pro Land proportional dargestellt als Fläche</a:t>
            </a:r>
            <a:endParaRPr lang="de-DE" sz="2000" b="0" i="0" u="none" strike="noStrike" cap="none" spc="0">
              <a:solidFill>
                <a:schemeClr val="tx1"/>
              </a:solidFill>
              <a:latin typeface="Calibri"/>
              <a:ea typeface="Arial"/>
              <a:cs typeface="Arial"/>
            </a:endParaRPr>
          </a:p>
          <a:p>
            <a:pPr lvl="1">
              <a:defRPr/>
            </a:pPr>
            <a:r>
              <a:rPr lang="de-DE" sz="1600" b="0" i="0" u="none" strike="noStrike" cap="none" spc="0">
                <a:solidFill>
                  <a:schemeClr val="tx1"/>
                </a:solidFill>
                <a:latin typeface="Calibri"/>
                <a:ea typeface="Arial"/>
                <a:cs typeface="Arial"/>
              </a:rPr>
              <a:t>Der globale Norden verbraucht mehr, v.a. Afrika und Südamerika weniger</a:t>
            </a:r>
            <a:endParaRPr/>
          </a:p>
          <a:p>
            <a:pPr lvl="1">
              <a:defRPr/>
            </a:pPr>
            <a:r>
              <a:rPr lang="de-DE" sz="1600" b="0" i="0" u="sng" strike="noStrike" cap="none" spc="0">
                <a:latin typeface="Calibri"/>
                <a:ea typeface="Calibri"/>
                <a:cs typeface="Calibri"/>
                <a:hlinkClick r:id="rId2" tooltip="https://worldmapper.org/maps/emissions-co2-relative-2016/"/>
              </a:rPr>
              <a:t>https://worldmapper.org/maps/emissions-co2-relative-2016/</a:t>
            </a:r>
            <a:r>
              <a:rPr lang="de-DE" sz="1600" b="0" i="0" u="none" strike="noStrike" cap="none" spc="0">
                <a:solidFill>
                  <a:schemeClr val="tx1"/>
                </a:solidFill>
                <a:latin typeface="Calibri"/>
                <a:ea typeface="Calibri"/>
                <a:cs typeface="Calibri"/>
              </a:rPr>
              <a:t> </a:t>
            </a:r>
            <a:endParaRPr lang="de-DE" sz="1600" b="0" i="0" u="none" strike="noStrike" cap="none" spc="0">
              <a:solidFill>
                <a:schemeClr val="tx1"/>
              </a:solidFill>
              <a:latin typeface="Calibri"/>
              <a:ea typeface="Arial"/>
              <a:cs typeface="Arial"/>
            </a:endParaRPr>
          </a:p>
          <a:p>
            <a:pPr lvl="1">
              <a:defRPr/>
            </a:pPr>
            <a:endParaRPr lang="de-DE" sz="1600" b="0" i="0" u="none" strike="noStrike" cap="none" spc="0">
              <a:solidFill>
                <a:schemeClr val="tx1"/>
              </a:solidFill>
              <a:latin typeface="Calibri"/>
              <a:ea typeface="Arial"/>
              <a:cs typeface="Arial"/>
            </a:endParaRPr>
          </a:p>
          <a:p>
            <a:pPr lvl="1">
              <a:defRPr/>
            </a:pPr>
            <a:endParaRPr lang="de-DE" sz="1600" b="0" i="0" u="none" strike="noStrike" cap="none" spc="0">
              <a:solidFill>
                <a:schemeClr val="tx1"/>
              </a:solidFill>
              <a:latin typeface="Calibri"/>
              <a:ea typeface="Arial"/>
              <a:cs typeface="Arial"/>
            </a:endParaRPr>
          </a:p>
          <a:p>
            <a:pPr lvl="0">
              <a:defRPr/>
            </a:pPr>
            <a:r>
              <a:rPr lang="de-DE" sz="2000" b="0" i="0" u="none" strike="noStrike" cap="none" spc="0">
                <a:solidFill>
                  <a:schemeClr val="tx1"/>
                </a:solidFill>
                <a:latin typeface="Calibri"/>
                <a:ea typeface="Arial"/>
                <a:cs typeface="Arial"/>
              </a:rPr>
              <a:t>Verletzlichkeit höher, je roter</a:t>
            </a:r>
            <a:endParaRPr/>
          </a:p>
          <a:p>
            <a:pPr lvl="1">
              <a:defRPr/>
            </a:pPr>
            <a:r>
              <a:rPr lang="de-DE" sz="1600" b="0" i="0" u="none" strike="noStrike" cap="none" spc="0">
                <a:solidFill>
                  <a:schemeClr val="tx1"/>
                </a:solidFill>
                <a:latin typeface="Calibri"/>
                <a:ea typeface="Calibri"/>
                <a:cs typeface="Calibri"/>
              </a:rPr>
              <a:t>Measures a country’s exposure, sensitivity and capacity to adapt to the  negative effects of climate change. ND-GAIN measures overall  vulnerability by considering six life-supporting sectors – </a:t>
            </a:r>
            <a:r>
              <a:rPr lang="de-DE" sz="1600" b="0" i="0" u="sng" strike="noStrike" cap="none" spc="0">
                <a:solidFill>
                  <a:schemeClr val="tx1"/>
                </a:solidFill>
                <a:latin typeface="Calibri"/>
                <a:ea typeface="Calibri"/>
                <a:cs typeface="Calibri"/>
                <a:hlinkClick r:id="rId3" tooltip="https://gain.nd.edu/our-work/country-index/methodology/sectors/"/>
              </a:rPr>
              <a:t>food, water, health, ecosystem service, human habitat, and infrastructure</a:t>
            </a:r>
            <a:r>
              <a:rPr lang="de-DE" sz="1600" b="0" i="0" u="none" strike="noStrike" cap="none" spc="0">
                <a:solidFill>
                  <a:schemeClr val="tx1"/>
                </a:solidFill>
                <a:latin typeface="Calibri"/>
                <a:ea typeface="Calibri"/>
                <a:cs typeface="Calibri"/>
              </a:rPr>
              <a:t>.</a:t>
            </a:r>
            <a:endParaRPr/>
          </a:p>
          <a:p>
            <a:pPr lvl="1">
              <a:defRPr/>
            </a:pPr>
            <a:r>
              <a:rPr lang="de-DE" sz="1600" b="0" i="0" u="sng" strike="noStrike" cap="none" spc="0">
                <a:solidFill>
                  <a:schemeClr val="tx1"/>
                </a:solidFill>
                <a:latin typeface="Calibri"/>
                <a:ea typeface="Calibri"/>
                <a:cs typeface="Calibri"/>
                <a:hlinkClick r:id="rId4" tooltip="https://gain.nd.edu/our-work/country-index/methodology/"/>
              </a:rPr>
              <a:t>https://gain.nd.edu/our-work/country-index/methodology/</a:t>
            </a:r>
            <a:r>
              <a:rPr lang="de-DE" sz="1600" b="0" i="0" u="none" strike="noStrike" cap="none" spc="0">
                <a:solidFill>
                  <a:schemeClr val="tx1"/>
                </a:solidFill>
                <a:latin typeface="Calibri"/>
                <a:ea typeface="Calibri"/>
                <a:cs typeface="Calibri"/>
              </a:rPr>
              <a:t> </a:t>
            </a:r>
            <a:endParaRPr/>
          </a:p>
        </p:txBody>
      </p:sp>
      <p:sp>
        <p:nvSpPr>
          <p:cNvPr id="1620927421" name="Titel 1"/>
          <p:cNvSpPr>
            <a:spLocks noGrp="1"/>
          </p:cNvSpPr>
          <p:nvPr>
            <p:ph type="title"/>
          </p:nvPr>
        </p:nvSpPr>
        <p:spPr bwMode="auto"/>
        <p:txBody>
          <a:bodyPr>
            <a:normAutofit/>
          </a:bodyPr>
          <a:lstStyle/>
          <a:p>
            <a:pPr>
              <a:defRPr/>
            </a:pPr>
            <a:r>
              <a:rPr lang="de-DE">
                <a:solidFill>
                  <a:schemeClr val="tx1">
                    <a:lumMod val="50000"/>
                    <a:lumOff val="50000"/>
                  </a:schemeClr>
                </a:solidFill>
              </a:rPr>
              <a:t>Globale Gerechtigkeit</a:t>
            </a:r>
            <a:endParaRPr/>
          </a:p>
        </p:txBody>
      </p:sp>
      <p:sp>
        <p:nvSpPr>
          <p:cNvPr id="1614090233" name="Rechteck 2"/>
          <p:cNvSpPr/>
          <p:nvPr/>
        </p:nvSpPr>
        <p:spPr bwMode="auto">
          <a:xfrm rot="16199895">
            <a:off x="-3162620" y="3145451"/>
            <a:ext cx="6861227" cy="570321"/>
          </a:xfrm>
          <a:prstGeom prst="rect">
            <a:avLst/>
          </a:prstGeom>
          <a:solidFill>
            <a:srgbClr val="00A7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2400" b="1"/>
              <a:t>Hintergrundinformation für Leiter:in</a:t>
            </a:r>
            <a:endParaRPr/>
          </a:p>
        </p:txBody>
      </p:sp>
      <p:sp>
        <p:nvSpPr>
          <p:cNvPr id="1685725073" name=" 1685725072"/>
          <p:cNvSpPr/>
          <p:nvPr/>
        </p:nvSpPr>
        <p:spPr bwMode="auto">
          <a:xfrm>
            <a:off x="-116672" y="-1484070"/>
            <a:ext cx="81898" cy="70215"/>
          </a:xfrm>
        </p:spPr>
        <p:txBody>
          <a:bodyPr rot="0" spcFirstLastPara="0" vertOverflow="overflow" horzOverflow="clip" vert="horz" wrap="square" lIns="91440" tIns="45720" rIns="91440" bIns="45720" numCol="1" spcCol="0" rtlCol="0" fromWordArt="0" anchor="t" anchorCtr="0" forceAA="0" compatLnSpc="1">
            <a:prstTxWarp prst="textNoShape">
              <a:avLst/>
            </a:prstTxWarp>
            <a:noAutofit/>
          </a:bodyPr>
          <a:lstStyle/>
          <a:p>
            <a:pPr>
              <a:defRPr/>
            </a:pPr>
            <a:endParaRPr/>
          </a:p>
        </p:txBody>
      </p:sp>
      <p:sp>
        <p:nvSpPr>
          <p:cNvPr id="1056667671" name=" 1056667670"/>
          <p:cNvSpPr/>
          <p:nvPr/>
        </p:nvSpPr>
        <p:spPr bwMode="auto">
          <a:xfrm>
            <a:off x="10026385" y="2356053"/>
            <a:ext cx="147225" cy="188937"/>
          </a:xfrm>
        </p:spPr>
        <p:txBody>
          <a:bodyPr rot="0" spcFirstLastPara="0" vertOverflow="overflow" horzOverflow="clip" vert="horz" wrap="square" lIns="91440" tIns="45720" rIns="91440" bIns="45720" numCol="1" spcCol="0" rtlCol="0" fromWordArt="0" anchor="t" anchorCtr="0" forceAA="0" compatLnSpc="1">
            <a:prstTxWarp prst="textNoShape">
              <a:avLst/>
            </a:prstTxWarp>
            <a:noAutofit/>
          </a:bodyPr>
          <a:lstStyle/>
          <a:p>
            <a:pPr>
              <a:defRPr/>
            </a:pPr>
            <a:endParaRPr/>
          </a:p>
        </p:txBody>
      </p:sp>
      <p:pic>
        <p:nvPicPr>
          <p:cNvPr id="1934316548" name="Grafik 1934316547"/>
          <p:cNvPicPr>
            <a:picLocks noChangeAspect="1"/>
          </p:cNvPicPr>
          <p:nvPr/>
        </p:nvPicPr>
        <p:blipFill>
          <a:blip r:embed="rId5"/>
          <a:srcRect b="554"/>
          <a:stretch/>
        </p:blipFill>
        <p:spPr bwMode="auto">
          <a:xfrm>
            <a:off x="7938542" y="1461870"/>
            <a:ext cx="3592809" cy="1788366"/>
          </a:xfrm>
          <a:prstGeom prst="rect">
            <a:avLst/>
          </a:prstGeom>
        </p:spPr>
      </p:pic>
      <p:pic>
        <p:nvPicPr>
          <p:cNvPr id="1904951965" name="Grafik 1904951964"/>
          <p:cNvPicPr>
            <a:picLocks noChangeAspect="1"/>
          </p:cNvPicPr>
          <p:nvPr/>
        </p:nvPicPr>
        <p:blipFill>
          <a:blip r:embed="rId6"/>
          <a:srcRect t="21468"/>
          <a:stretch/>
        </p:blipFill>
        <p:spPr bwMode="auto">
          <a:xfrm>
            <a:off x="8388823" y="4273206"/>
            <a:ext cx="3142529" cy="1812807"/>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776784377" name="Rectangle 2"/>
          <p:cNvSpPr>
            <a:spLocks noGrp="1" noChangeArrowheads="1"/>
          </p:cNvSpPr>
          <p:nvPr>
            <p:ph type="title"/>
          </p:nvPr>
        </p:nvSpPr>
        <p:spPr bwMode="auto"/>
        <p:txBody>
          <a:bodyPr/>
          <a:lstStyle/>
          <a:p>
            <a:pPr>
              <a:defRPr/>
            </a:pPr>
            <a:r>
              <a:rPr lang="de-DE"/>
              <a:t>Von Peanuts und Big Points</a:t>
            </a:r>
            <a:endParaRPr/>
          </a:p>
        </p:txBody>
      </p:sp>
      <p:sp>
        <p:nvSpPr>
          <p:cNvPr id="766044061" name="Inhaltsplatzhalter 2"/>
          <p:cNvSpPr>
            <a:spLocks noGrp="1"/>
          </p:cNvSpPr>
          <p:nvPr>
            <p:ph idx="1"/>
          </p:nvPr>
        </p:nvSpPr>
        <p:spPr bwMode="auto"/>
        <p:txBody>
          <a:bodyPr/>
          <a:lstStyle/>
          <a:p>
            <a:pPr>
              <a:defRPr/>
            </a:pPr>
            <a:endParaRPr/>
          </a:p>
        </p:txBody>
      </p:sp>
      <p:sp>
        <p:nvSpPr>
          <p:cNvPr id="2101553549" name="Inhaltsplatzhalter 2"/>
          <p:cNvSpPr/>
          <p:nvPr/>
        </p:nvSpPr>
        <p:spPr bwMode="auto">
          <a:xfrm rot="16199932">
            <a:off x="9216474" y="3907620"/>
            <a:ext cx="5460105" cy="488949"/>
          </a:xfrm>
          <a:prstGeom prst="rect">
            <a:avLst/>
          </a:prstGeom>
          <a:noFill/>
          <a:ln>
            <a:noFill/>
          </a:ln>
        </p:spPr>
        <p:txBody>
          <a:bodyPr bIns="108000" anchor="b"/>
          <a:lstStyle>
            <a:lvl1pPr>
              <a:spcBef>
                <a:spcPts val="0"/>
              </a:spcBef>
              <a:buFont typeface="Arial Narrow"/>
              <a:buChar char="»"/>
              <a:defRPr sz="1600">
                <a:solidFill>
                  <a:srgbClr val="333333"/>
                </a:solidFill>
                <a:latin typeface="Arial"/>
              </a:defRPr>
            </a:lvl1pPr>
            <a:lvl2pPr marL="742950" indent="-285750">
              <a:spcBef>
                <a:spcPts val="0"/>
              </a:spcBef>
              <a:buFont typeface="Symbol"/>
              <a:buChar char="-"/>
              <a:defRPr sz="1400">
                <a:solidFill>
                  <a:srgbClr val="333333"/>
                </a:solidFill>
                <a:latin typeface="Arial"/>
              </a:defRPr>
            </a:lvl2pPr>
            <a:lvl3pPr marL="1143000" indent="-228600">
              <a:spcBef>
                <a:spcPts val="0"/>
              </a:spcBef>
              <a:buFont typeface="Symbol"/>
              <a:buChar char="-"/>
              <a:defRPr sz="1400">
                <a:solidFill>
                  <a:srgbClr val="333333"/>
                </a:solidFill>
                <a:latin typeface="Arial"/>
              </a:defRPr>
            </a:lvl3pPr>
            <a:lvl4pPr marL="1600200" indent="-228600">
              <a:spcBef>
                <a:spcPts val="0"/>
              </a:spcBef>
              <a:buFont typeface="Symbol"/>
              <a:buChar char="-"/>
              <a:defRPr sz="1400">
                <a:solidFill>
                  <a:srgbClr val="333333"/>
                </a:solidFill>
                <a:latin typeface="Arial"/>
              </a:defRPr>
            </a:lvl4pPr>
            <a:lvl5pPr marL="2057400" indent="-228600">
              <a:spcBef>
                <a:spcPts val="0"/>
              </a:spcBef>
              <a:buFont typeface="Symbol"/>
              <a:buChar char="-"/>
              <a:defRPr sz="1400">
                <a:solidFill>
                  <a:srgbClr val="333333"/>
                </a:solidFill>
                <a:latin typeface="Arial"/>
              </a:defRPr>
            </a:lvl5pPr>
            <a:lvl6pPr marL="2514599" indent="-228600">
              <a:spcBef>
                <a:spcPts val="0"/>
              </a:spcBef>
              <a:spcAft>
                <a:spcPts val="0"/>
              </a:spcAft>
              <a:buFont typeface="Symbol"/>
              <a:buChar char="-"/>
              <a:defRPr sz="1400">
                <a:solidFill>
                  <a:srgbClr val="333333"/>
                </a:solidFill>
                <a:latin typeface="Arial"/>
              </a:defRPr>
            </a:lvl6pPr>
            <a:lvl7pPr marL="2971800" indent="-228600">
              <a:spcBef>
                <a:spcPts val="0"/>
              </a:spcBef>
              <a:spcAft>
                <a:spcPts val="0"/>
              </a:spcAft>
              <a:buFont typeface="Symbol"/>
              <a:buChar char="-"/>
              <a:defRPr sz="1400">
                <a:solidFill>
                  <a:srgbClr val="333333"/>
                </a:solidFill>
                <a:latin typeface="Arial"/>
              </a:defRPr>
            </a:lvl7pPr>
            <a:lvl8pPr marL="3429000" indent="-228600">
              <a:spcBef>
                <a:spcPts val="0"/>
              </a:spcBef>
              <a:spcAft>
                <a:spcPts val="0"/>
              </a:spcAft>
              <a:buFont typeface="Symbol"/>
              <a:buChar char="-"/>
              <a:defRPr sz="1400">
                <a:solidFill>
                  <a:srgbClr val="333333"/>
                </a:solidFill>
                <a:latin typeface="Arial"/>
              </a:defRPr>
            </a:lvl8pPr>
            <a:lvl9pPr marL="3886200" indent="-228600">
              <a:spcBef>
                <a:spcPts val="0"/>
              </a:spcBef>
              <a:spcAft>
                <a:spcPts val="0"/>
              </a:spcAft>
              <a:buFont typeface="Symbol"/>
              <a:buChar char="-"/>
              <a:defRPr sz="1400">
                <a:solidFill>
                  <a:srgbClr val="333333"/>
                </a:solidFill>
                <a:latin typeface="Arial"/>
              </a:defRPr>
            </a:lvl9pPr>
          </a:lstStyle>
          <a:p>
            <a:pPr>
              <a:buNone/>
              <a:defRPr/>
            </a:pPr>
            <a:r>
              <a:rPr lang="de-DE" sz="1000" i="1">
                <a:solidFill>
                  <a:schemeClr val="tx1">
                    <a:lumMod val="65000"/>
                    <a:lumOff val="35000"/>
                  </a:schemeClr>
                </a:solidFill>
              </a:rPr>
              <a:t>Quelle: Bilharz, UBA, 2009. Vortrag in Wien Bildung für Nachhaltige Entwicklung: Key Points nachhaltigen Konsums: Der strategische Ansatz</a:t>
            </a:r>
            <a:endParaRPr/>
          </a:p>
        </p:txBody>
      </p:sp>
      <p:pic>
        <p:nvPicPr>
          <p:cNvPr id="530707084" name="Grafik 3"/>
          <p:cNvPicPr>
            <a:picLocks noChangeAspect="1"/>
          </p:cNvPicPr>
          <p:nvPr/>
        </p:nvPicPr>
        <p:blipFill>
          <a:blip r:embed="rId2"/>
          <a:stretch/>
        </p:blipFill>
        <p:spPr bwMode="auto">
          <a:xfrm>
            <a:off x="1022535" y="1793874"/>
            <a:ext cx="7922818" cy="4562474"/>
          </a:xfrm>
          <a:prstGeom prst="rect">
            <a:avLst/>
          </a:prstGeom>
        </p:spPr>
      </p:pic>
      <p:sp>
        <p:nvSpPr>
          <p:cNvPr id="472306758" name="Slide Number Placeholder 5"/>
          <p:cNvSpPr>
            <a:spLocks noGrp="1"/>
          </p:cNvSpPr>
          <p:nvPr>
            <p:ph type="sldNum" sz="quarter" idx="12"/>
          </p:nvPr>
        </p:nvSpPr>
        <p:spPr bwMode="auto"/>
        <p:txBody>
          <a:bodyPr/>
          <a:lstStyle/>
          <a:p>
            <a:pPr>
              <a:defRPr/>
            </a:pPr>
            <a:fld id="{E7947782-48E0-EE74-0A6A-9E6D113EB707}" type="slidenum">
              <a:rPr lang="de-DE"/>
              <a:t>41</a:t>
            </a:fld>
            <a:endParaRPr lang="de-DE"/>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bwMode="auto">
        <a:xfrm>
          <a:off x="0" y="0"/>
          <a:ext cx="0" cy="0"/>
          <a:chOff x="0" y="0"/>
          <a:chExt cx="0" cy="0"/>
        </a:xfrm>
      </p:grpSpPr>
      <p:sp>
        <p:nvSpPr>
          <p:cNvPr id="635325581" name="Rectangle 2"/>
          <p:cNvSpPr>
            <a:spLocks noGrp="1" noChangeArrowheads="1"/>
          </p:cNvSpPr>
          <p:nvPr>
            <p:ph type="title"/>
          </p:nvPr>
        </p:nvSpPr>
        <p:spPr bwMode="auto"/>
        <p:txBody>
          <a:bodyPr/>
          <a:lstStyle/>
          <a:p>
            <a:pPr>
              <a:defRPr/>
            </a:pPr>
            <a:r>
              <a:rPr lang="de-DE"/>
              <a:t>Von Peanuts und Big Points</a:t>
            </a:r>
            <a:endParaRPr/>
          </a:p>
        </p:txBody>
      </p:sp>
      <p:sp>
        <p:nvSpPr>
          <p:cNvPr id="716337123" name="Inhaltsplatzhalter 2"/>
          <p:cNvSpPr>
            <a:spLocks noGrp="1"/>
          </p:cNvSpPr>
          <p:nvPr>
            <p:ph idx="1"/>
          </p:nvPr>
        </p:nvSpPr>
        <p:spPr bwMode="auto">
          <a:xfrm>
            <a:off x="4353249" y="1825624"/>
            <a:ext cx="7000549" cy="4351338"/>
          </a:xfrm>
        </p:spPr>
        <p:txBody>
          <a:bodyPr vertOverflow="overflow" horzOverflow="clip" vert="horz" wrap="square" lIns="91440" tIns="45720" rIns="91440" bIns="45720" numCol="1" spcCol="0" rtlCol="0" fromWordArt="0" anchor="t" anchorCtr="0" forceAA="0" compatLnSpc="0">
            <a:normAutofit/>
          </a:bodyPr>
          <a:lstStyle/>
          <a:p>
            <a:pPr>
              <a:defRPr/>
            </a:pPr>
            <a:r>
              <a:t>Es gibt sehr viele Möglichkeiten, sich klimafreundlicher und nachhaltiger zu verhalten.</a:t>
            </a:r>
          </a:p>
          <a:p>
            <a:pPr>
              <a:defRPr/>
            </a:pPr>
            <a:r>
              <a:t>Es würde wohl jede:n überfordern, alle diese Möglichkeiten umzusetzen. In der Realität wird sich häufig auf 1 (oder wenige) Handlungen beschränkt.</a:t>
            </a:r>
          </a:p>
          <a:p>
            <a:pPr>
              <a:defRPr/>
            </a:pPr>
            <a:r>
              <a:t>Auch die Footprint Challenge besteht in einer ausgewählten Veränderung.</a:t>
            </a:r>
          </a:p>
          <a:p>
            <a:pPr>
              <a:defRPr/>
            </a:pPr>
            <a:r>
              <a:t>Um einen möglichst großen positiven Effekt für das Klima aus der eigenen Handlung zu erzielen, macht es Sinn, sich anzuschauen, welche Handlungsoptionen einen möglichst großen Beitrag zum Klimaschutz leisten.</a:t>
            </a:r>
            <a:br>
              <a:rPr/>
            </a:br>
            <a:r>
              <a:t>= Big Point</a:t>
            </a:r>
          </a:p>
        </p:txBody>
      </p:sp>
      <p:sp>
        <p:nvSpPr>
          <p:cNvPr id="481576567" name="Inhaltsplatzhalter 2"/>
          <p:cNvSpPr/>
          <p:nvPr/>
        </p:nvSpPr>
        <p:spPr bwMode="auto">
          <a:xfrm rot="16199969">
            <a:off x="9216474" y="3907620"/>
            <a:ext cx="5460105" cy="488949"/>
          </a:xfrm>
          <a:prstGeom prst="rect">
            <a:avLst/>
          </a:prstGeom>
          <a:noFill/>
          <a:ln>
            <a:noFill/>
          </a:ln>
        </p:spPr>
        <p:txBody>
          <a:bodyPr bIns="108000" anchor="b"/>
          <a:lstStyle>
            <a:lvl1pPr>
              <a:spcBef>
                <a:spcPts val="0"/>
              </a:spcBef>
              <a:buFont typeface="Arial Narrow"/>
              <a:buChar char="»"/>
              <a:defRPr sz="1600">
                <a:solidFill>
                  <a:srgbClr val="333333"/>
                </a:solidFill>
                <a:latin typeface="Arial"/>
              </a:defRPr>
            </a:lvl1pPr>
            <a:lvl2pPr marL="742950" indent="-285750">
              <a:spcBef>
                <a:spcPts val="0"/>
              </a:spcBef>
              <a:buFont typeface="Symbol"/>
              <a:buChar char="-"/>
              <a:defRPr sz="1400">
                <a:solidFill>
                  <a:srgbClr val="333333"/>
                </a:solidFill>
                <a:latin typeface="Arial"/>
              </a:defRPr>
            </a:lvl2pPr>
            <a:lvl3pPr marL="1143000" indent="-228600">
              <a:spcBef>
                <a:spcPts val="0"/>
              </a:spcBef>
              <a:buFont typeface="Symbol"/>
              <a:buChar char="-"/>
              <a:defRPr sz="1400">
                <a:solidFill>
                  <a:srgbClr val="333333"/>
                </a:solidFill>
                <a:latin typeface="Arial"/>
              </a:defRPr>
            </a:lvl3pPr>
            <a:lvl4pPr marL="1600200" indent="-228600">
              <a:spcBef>
                <a:spcPts val="0"/>
              </a:spcBef>
              <a:buFont typeface="Symbol"/>
              <a:buChar char="-"/>
              <a:defRPr sz="1400">
                <a:solidFill>
                  <a:srgbClr val="333333"/>
                </a:solidFill>
                <a:latin typeface="Arial"/>
              </a:defRPr>
            </a:lvl4pPr>
            <a:lvl5pPr marL="2057400" indent="-228600">
              <a:spcBef>
                <a:spcPts val="0"/>
              </a:spcBef>
              <a:buFont typeface="Symbol"/>
              <a:buChar char="-"/>
              <a:defRPr sz="1400">
                <a:solidFill>
                  <a:srgbClr val="333333"/>
                </a:solidFill>
                <a:latin typeface="Arial"/>
              </a:defRPr>
            </a:lvl5pPr>
            <a:lvl6pPr marL="2514599" indent="-228600">
              <a:spcBef>
                <a:spcPts val="0"/>
              </a:spcBef>
              <a:spcAft>
                <a:spcPts val="0"/>
              </a:spcAft>
              <a:buFont typeface="Symbol"/>
              <a:buChar char="-"/>
              <a:defRPr sz="1400">
                <a:solidFill>
                  <a:srgbClr val="333333"/>
                </a:solidFill>
                <a:latin typeface="Arial"/>
              </a:defRPr>
            </a:lvl6pPr>
            <a:lvl7pPr marL="2971800" indent="-228600">
              <a:spcBef>
                <a:spcPts val="0"/>
              </a:spcBef>
              <a:spcAft>
                <a:spcPts val="0"/>
              </a:spcAft>
              <a:buFont typeface="Symbol"/>
              <a:buChar char="-"/>
              <a:defRPr sz="1400">
                <a:solidFill>
                  <a:srgbClr val="333333"/>
                </a:solidFill>
                <a:latin typeface="Arial"/>
              </a:defRPr>
            </a:lvl7pPr>
            <a:lvl8pPr marL="3429000" indent="-228600">
              <a:spcBef>
                <a:spcPts val="0"/>
              </a:spcBef>
              <a:spcAft>
                <a:spcPts val="0"/>
              </a:spcAft>
              <a:buFont typeface="Symbol"/>
              <a:buChar char="-"/>
              <a:defRPr sz="1400">
                <a:solidFill>
                  <a:srgbClr val="333333"/>
                </a:solidFill>
                <a:latin typeface="Arial"/>
              </a:defRPr>
            </a:lvl8pPr>
            <a:lvl9pPr marL="3886200" indent="-228600">
              <a:spcBef>
                <a:spcPts val="0"/>
              </a:spcBef>
              <a:spcAft>
                <a:spcPts val="0"/>
              </a:spcAft>
              <a:buFont typeface="Symbol"/>
              <a:buChar char="-"/>
              <a:defRPr sz="1400">
                <a:solidFill>
                  <a:srgbClr val="333333"/>
                </a:solidFill>
                <a:latin typeface="Arial"/>
              </a:defRPr>
            </a:lvl9pPr>
          </a:lstStyle>
          <a:p>
            <a:pPr>
              <a:buNone/>
              <a:defRPr/>
            </a:pPr>
            <a:r>
              <a:rPr lang="de-DE" sz="1000" i="1">
                <a:solidFill>
                  <a:schemeClr val="tx1">
                    <a:lumMod val="65000"/>
                    <a:lumOff val="35000"/>
                  </a:schemeClr>
                </a:solidFill>
              </a:rPr>
              <a:t>Quelle: Bilharz, UBA, 2009. Vortrag in Wien Bildung für Nachhaltige Entwicklung: Key Points nachhaltigen Konsums: Der strategische Ansatz</a:t>
            </a:r>
            <a:endParaRPr/>
          </a:p>
        </p:txBody>
      </p:sp>
      <p:pic>
        <p:nvPicPr>
          <p:cNvPr id="32331473" name="Grafik 3"/>
          <p:cNvPicPr>
            <a:picLocks noChangeAspect="1"/>
          </p:cNvPicPr>
          <p:nvPr/>
        </p:nvPicPr>
        <p:blipFill>
          <a:blip r:embed="rId2"/>
          <a:stretch/>
        </p:blipFill>
        <p:spPr bwMode="auto">
          <a:xfrm>
            <a:off x="1022535" y="1793874"/>
            <a:ext cx="3013214" cy="1735205"/>
          </a:xfrm>
          <a:prstGeom prst="rect">
            <a:avLst/>
          </a:prstGeom>
        </p:spPr>
      </p:pic>
      <p:sp>
        <p:nvSpPr>
          <p:cNvPr id="1960903198" name="Slide Number Placeholder 5"/>
          <p:cNvSpPr>
            <a:spLocks noGrp="1"/>
          </p:cNvSpPr>
          <p:nvPr>
            <p:ph type="sldNum" sz="quarter" idx="12"/>
          </p:nvPr>
        </p:nvSpPr>
        <p:spPr bwMode="auto"/>
        <p:txBody>
          <a:bodyPr/>
          <a:lstStyle/>
          <a:p>
            <a:pPr>
              <a:defRPr/>
            </a:pPr>
            <a:fld id="{85A1020A-5CD6-1F39-BF07-377BF9254A93}" type="slidenum">
              <a:rPr lang="de-DE"/>
              <a:t>42</a:t>
            </a:fld>
            <a:endParaRPr lang="de-DE"/>
          </a:p>
        </p:txBody>
      </p:sp>
      <p:sp>
        <p:nvSpPr>
          <p:cNvPr id="790887810" name="Rechteck 2"/>
          <p:cNvSpPr/>
          <p:nvPr/>
        </p:nvSpPr>
        <p:spPr bwMode="auto">
          <a:xfrm rot="16199932">
            <a:off x="-3162621" y="3145452"/>
            <a:ext cx="6861227" cy="570321"/>
          </a:xfrm>
          <a:prstGeom prst="rect">
            <a:avLst/>
          </a:prstGeom>
          <a:solidFill>
            <a:srgbClr val="00A7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2400" b="1"/>
              <a:t>Hintergrundinformation für Leiter:in</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178555110" name="Slide Number Placeholder 5"/>
          <p:cNvSpPr>
            <a:spLocks noGrp="1"/>
          </p:cNvSpPr>
          <p:nvPr>
            <p:ph type="sldNum" sz="quarter" idx="12"/>
          </p:nvPr>
        </p:nvSpPr>
        <p:spPr bwMode="auto"/>
        <p:txBody>
          <a:bodyPr/>
          <a:lstStyle/>
          <a:p>
            <a:pPr>
              <a:defRPr/>
            </a:pPr>
            <a:fld id="{7ACBA10E-18E2-CF27-C144-E2C48B566E7A}" type="slidenum">
              <a:rPr lang="de-DE"/>
              <a:t>43</a:t>
            </a:fld>
            <a:endParaRPr lang="de-DE"/>
          </a:p>
        </p:txBody>
      </p:sp>
      <p:pic>
        <p:nvPicPr>
          <p:cNvPr id="901542590" name="Grafik 901542589"/>
          <p:cNvPicPr>
            <a:picLocks noChangeAspect="1"/>
          </p:cNvPicPr>
          <p:nvPr/>
        </p:nvPicPr>
        <p:blipFill>
          <a:blip r:embed="rId2"/>
          <a:srcRect l="17533" t="5953" r="7872" b="1072"/>
          <a:stretch/>
        </p:blipFill>
        <p:spPr bwMode="auto">
          <a:xfrm>
            <a:off x="92841" y="56792"/>
            <a:ext cx="9637570" cy="6753582"/>
          </a:xfrm>
          <a:prstGeom prst="rect">
            <a:avLst/>
          </a:prstGeom>
        </p:spPr>
      </p:pic>
      <p:sp>
        <p:nvSpPr>
          <p:cNvPr id="799361545" name="Inhaltsplatzhalter 2"/>
          <p:cNvSpPr/>
          <p:nvPr/>
        </p:nvSpPr>
        <p:spPr bwMode="auto">
          <a:xfrm rot="16199969">
            <a:off x="9248885" y="3940031"/>
            <a:ext cx="5460104" cy="424126"/>
          </a:xfrm>
          <a:prstGeom prst="rect">
            <a:avLst/>
          </a:prstGeom>
          <a:noFill/>
          <a:ln>
            <a:noFill/>
          </a:ln>
        </p:spPr>
        <p:txBody>
          <a:bodyPr bIns="108000" anchor="b"/>
          <a:lstStyle>
            <a:lvl1pPr>
              <a:spcBef>
                <a:spcPts val="0"/>
              </a:spcBef>
              <a:buFont typeface="Arial Narrow"/>
              <a:buChar char="»"/>
              <a:defRPr sz="1600">
                <a:solidFill>
                  <a:srgbClr val="333333"/>
                </a:solidFill>
                <a:latin typeface="Arial"/>
              </a:defRPr>
            </a:lvl1pPr>
            <a:lvl2pPr marL="742950" indent="-285750">
              <a:spcBef>
                <a:spcPts val="0"/>
              </a:spcBef>
              <a:buFont typeface="Symbol"/>
              <a:buChar char="-"/>
              <a:defRPr sz="1400">
                <a:solidFill>
                  <a:srgbClr val="333333"/>
                </a:solidFill>
                <a:latin typeface="Arial"/>
              </a:defRPr>
            </a:lvl2pPr>
            <a:lvl3pPr marL="1143000" indent="-228600">
              <a:spcBef>
                <a:spcPts val="0"/>
              </a:spcBef>
              <a:buFont typeface="Symbol"/>
              <a:buChar char="-"/>
              <a:defRPr sz="1400">
                <a:solidFill>
                  <a:srgbClr val="333333"/>
                </a:solidFill>
                <a:latin typeface="Arial"/>
              </a:defRPr>
            </a:lvl3pPr>
            <a:lvl4pPr marL="1600200" indent="-228600">
              <a:spcBef>
                <a:spcPts val="0"/>
              </a:spcBef>
              <a:buFont typeface="Symbol"/>
              <a:buChar char="-"/>
              <a:defRPr sz="1400">
                <a:solidFill>
                  <a:srgbClr val="333333"/>
                </a:solidFill>
                <a:latin typeface="Arial"/>
              </a:defRPr>
            </a:lvl4pPr>
            <a:lvl5pPr marL="2057400" indent="-228600">
              <a:spcBef>
                <a:spcPts val="0"/>
              </a:spcBef>
              <a:buFont typeface="Symbol"/>
              <a:buChar char="-"/>
              <a:defRPr sz="1400">
                <a:solidFill>
                  <a:srgbClr val="333333"/>
                </a:solidFill>
                <a:latin typeface="Arial"/>
              </a:defRPr>
            </a:lvl5pPr>
            <a:lvl6pPr marL="2514599" indent="-228600">
              <a:spcBef>
                <a:spcPts val="0"/>
              </a:spcBef>
              <a:spcAft>
                <a:spcPts val="0"/>
              </a:spcAft>
              <a:buFont typeface="Symbol"/>
              <a:buChar char="-"/>
              <a:defRPr sz="1400">
                <a:solidFill>
                  <a:srgbClr val="333333"/>
                </a:solidFill>
                <a:latin typeface="Arial"/>
              </a:defRPr>
            </a:lvl6pPr>
            <a:lvl7pPr marL="2971800" indent="-228600">
              <a:spcBef>
                <a:spcPts val="0"/>
              </a:spcBef>
              <a:spcAft>
                <a:spcPts val="0"/>
              </a:spcAft>
              <a:buFont typeface="Symbol"/>
              <a:buChar char="-"/>
              <a:defRPr sz="1400">
                <a:solidFill>
                  <a:srgbClr val="333333"/>
                </a:solidFill>
                <a:latin typeface="Arial"/>
              </a:defRPr>
            </a:lvl7pPr>
            <a:lvl8pPr marL="3429000" indent="-228600">
              <a:spcBef>
                <a:spcPts val="0"/>
              </a:spcBef>
              <a:spcAft>
                <a:spcPts val="0"/>
              </a:spcAft>
              <a:buFont typeface="Symbol"/>
              <a:buChar char="-"/>
              <a:defRPr sz="1400">
                <a:solidFill>
                  <a:srgbClr val="333333"/>
                </a:solidFill>
                <a:latin typeface="Arial"/>
              </a:defRPr>
            </a:lvl8pPr>
            <a:lvl9pPr marL="3886200" indent="-228600">
              <a:spcBef>
                <a:spcPts val="0"/>
              </a:spcBef>
              <a:spcAft>
                <a:spcPts val="0"/>
              </a:spcAft>
              <a:buFont typeface="Symbol"/>
              <a:buChar char="-"/>
              <a:defRPr sz="1400">
                <a:solidFill>
                  <a:srgbClr val="333333"/>
                </a:solidFill>
                <a:latin typeface="Arial"/>
              </a:defRPr>
            </a:lvl9pPr>
          </a:lstStyle>
          <a:p>
            <a:pPr>
              <a:buNone/>
              <a:defRPr/>
            </a:pPr>
            <a:r>
              <a:rPr lang="de-DE" sz="1000" i="1">
                <a:solidFill>
                  <a:schemeClr val="tx1">
                    <a:lumMod val="65000"/>
                    <a:lumOff val="35000"/>
                  </a:schemeClr>
                </a:solidFill>
              </a:rPr>
              <a:t>Quelle:  </a:t>
            </a:r>
            <a:r>
              <a:rPr lang="de-DE" sz="1000" b="0" i="1" u="none" strike="noStrike" cap="none" spc="0">
                <a:solidFill>
                  <a:schemeClr val="tx1">
                    <a:lumMod val="65000"/>
                    <a:lumOff val="35000"/>
                  </a:schemeClr>
                </a:solidFill>
                <a:latin typeface="Arial"/>
                <a:ea typeface="Arial"/>
                <a:cs typeface="Arial"/>
              </a:rPr>
              <a:t>CC BY-NC-ND 4.0 Sebastian Neubert | IPU e.V.</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bwMode="auto">
        <a:xfrm>
          <a:off x="0" y="0"/>
          <a:ext cx="0" cy="0"/>
          <a:chOff x="0" y="0"/>
          <a:chExt cx="0" cy="0"/>
        </a:xfrm>
      </p:grpSpPr>
      <p:sp>
        <p:nvSpPr>
          <p:cNvPr id="262342774" name="Slide Number Placeholder 5"/>
          <p:cNvSpPr>
            <a:spLocks noGrp="1"/>
          </p:cNvSpPr>
          <p:nvPr>
            <p:ph type="sldNum" sz="quarter" idx="12"/>
          </p:nvPr>
        </p:nvSpPr>
        <p:spPr bwMode="auto"/>
        <p:txBody>
          <a:bodyPr/>
          <a:lstStyle/>
          <a:p>
            <a:pPr>
              <a:defRPr/>
            </a:pPr>
            <a:fld id="{61F98F2E-53B8-EB60-9B09-E4AF929CDD0C}" type="slidenum">
              <a:rPr lang="de-DE"/>
              <a:t>44</a:t>
            </a:fld>
            <a:endParaRPr lang="de-DE"/>
          </a:p>
        </p:txBody>
      </p:sp>
      <p:sp>
        <p:nvSpPr>
          <p:cNvPr id="1979901779" name=" 1979901778"/>
          <p:cNvSpPr/>
          <p:nvPr/>
        </p:nvSpPr>
        <p:spPr bwMode="auto">
          <a:xfrm>
            <a:off x="-3161198" y="-87881"/>
            <a:ext cx="113833" cy="87954"/>
          </a:xfrm>
        </p:spPr>
        <p:txBody>
          <a:bodyPr rot="0" spcFirstLastPara="0" vertOverflow="overflow" horzOverflow="clip" vert="horz" wrap="square" lIns="91440" tIns="45720" rIns="91440" bIns="45720" numCol="1" spcCol="0" rtlCol="0" fromWordArt="0" anchor="t" anchorCtr="0" forceAA="0" compatLnSpc="1">
            <a:prstTxWarp prst="textNoShape">
              <a:avLst/>
            </a:prstTxWarp>
            <a:noAutofit/>
          </a:bodyPr>
          <a:lstStyle/>
          <a:p>
            <a:pPr>
              <a:defRPr/>
            </a:pPr>
            <a:endParaRPr/>
          </a:p>
        </p:txBody>
      </p:sp>
      <p:pic>
        <p:nvPicPr>
          <p:cNvPr id="189376741" name="Grafik 189376740"/>
          <p:cNvPicPr>
            <a:picLocks noChangeAspect="1"/>
          </p:cNvPicPr>
          <p:nvPr/>
        </p:nvPicPr>
        <p:blipFill>
          <a:blip r:embed="rId2"/>
          <a:srcRect l="14311" r="14534" b="11471"/>
          <a:stretch/>
        </p:blipFill>
        <p:spPr bwMode="auto">
          <a:xfrm>
            <a:off x="827665" y="158422"/>
            <a:ext cx="4922584" cy="3238730"/>
          </a:xfrm>
          <a:prstGeom prst="rect">
            <a:avLst/>
          </a:prstGeom>
        </p:spPr>
      </p:pic>
      <p:sp>
        <p:nvSpPr>
          <p:cNvPr id="1500861641" name="Content Placeholder 2"/>
          <p:cNvSpPr>
            <a:spLocks noGrp="1"/>
          </p:cNvSpPr>
          <p:nvPr>
            <p:ph idx="1"/>
          </p:nvPr>
        </p:nvSpPr>
        <p:spPr bwMode="auto">
          <a:xfrm>
            <a:off x="5956624" y="476249"/>
            <a:ext cx="5397174" cy="5700712"/>
          </a:xfrm>
        </p:spPr>
        <p:txBody>
          <a:bodyPr vertOverflow="overflow" horzOverflow="clip" vert="horz" wrap="square" lIns="91440" tIns="45720" rIns="91440" bIns="45720" numCol="1" spcCol="0" rtlCol="0" fromWordArt="0" anchor="t" anchorCtr="0" forceAA="0" compatLnSpc="0">
            <a:normAutofit fontScale="70000" lnSpcReduction="16000"/>
          </a:bodyPr>
          <a:lstStyle/>
          <a:p>
            <a:pPr marL="0" indent="0">
              <a:buFont typeface="Arial"/>
              <a:buNone/>
              <a:defRPr/>
            </a:pPr>
            <a:r>
              <a:rPr sz="2800" b="1"/>
              <a:t>Aufgabe:</a:t>
            </a:r>
            <a:endParaRPr/>
          </a:p>
          <a:p>
            <a:pPr marL="0" indent="0">
              <a:buFont typeface="Arial"/>
              <a:buNone/>
              <a:defRPr/>
            </a:pPr>
            <a:r>
              <a:t>Teilnehmer:innen sollen die Verhaltensweisen 1-9 einordnen in Bezug auf ihre Klimawirkung.</a:t>
            </a:r>
          </a:p>
          <a:p>
            <a:pPr marL="0" indent="0">
              <a:buFont typeface="Arial"/>
              <a:buNone/>
              <a:defRPr/>
            </a:pPr>
            <a:r>
              <a:t>Mit der auf diese Hintergrundfolie folgenden Folie kann die Zuordnung aufgelöst werden.</a:t>
            </a:r>
          </a:p>
          <a:p>
            <a:pPr marL="0" indent="0">
              <a:buFont typeface="Arial"/>
              <a:buNone/>
              <a:defRPr/>
            </a:pPr>
            <a:r>
              <a:t>Häufige Ergebnisse:</a:t>
            </a:r>
          </a:p>
          <a:p>
            <a:pPr>
              <a:buFont typeface="Arial"/>
              <a:buChar char="–"/>
              <a:defRPr/>
            </a:pPr>
            <a:r>
              <a:t>Die Relevanz des Plastikverzichts wird überschätzt.</a:t>
            </a:r>
            <a:br>
              <a:rPr/>
            </a:br>
            <a:r>
              <a:rPr b="1"/>
              <a:t>Es scheint uns wichtig, an dieser Stelle zu verdeutlichen, um von vorneherein herauszustreichen, dass eine Footprint Challenge zum Plastikverzicht eben keine besonders große Stellschraube für den Klimaschutz ist.</a:t>
            </a:r>
            <a:endParaRPr/>
          </a:p>
          <a:p>
            <a:pPr marL="0" indent="0">
              <a:buFont typeface="Arial"/>
              <a:buNone/>
              <a:defRPr/>
            </a:pPr>
            <a:endParaRPr/>
          </a:p>
          <a:p>
            <a:pPr marL="0" indent="0">
              <a:buFont typeface="Arial"/>
              <a:buNone/>
              <a:defRPr/>
            </a:pPr>
            <a:r>
              <a:rPr b="1"/>
              <a:t>Zugleich deutet die Auflösung auf der nächsten Folie an, dass ein wesentlicher Einfluss durch das eigene Engagement möglich ist, oder Spenden für den Klimaschutz (z.B. an Organisationen wie Germanwatch, Greenpeace, BUND). Dieser Aspekt wird in der Handprint-Challenge dann zentral.</a:t>
            </a:r>
            <a:endParaRPr/>
          </a:p>
          <a:p>
            <a:pPr marL="0" indent="0">
              <a:buFont typeface="Arial"/>
              <a:buNone/>
              <a:defRPr/>
            </a:pPr>
            <a:endParaRPr/>
          </a:p>
          <a:p>
            <a:pPr marL="0" indent="0">
              <a:buFont typeface="Arial"/>
              <a:buNone/>
              <a:defRPr/>
            </a:pPr>
            <a:r>
              <a:t>Die Postkarte (siehe Folgefolie) kann hier bestellt werden:</a:t>
            </a:r>
          </a:p>
          <a:p>
            <a:pPr marL="0" indent="0">
              <a:buFont typeface="Arial"/>
              <a:buNone/>
              <a:defRPr/>
            </a:pPr>
            <a:r>
              <a:rPr lang="en-US" sz="2000" b="0" i="0" u="sng" strike="noStrike" cap="none" spc="0">
                <a:latin typeface="Calibri"/>
                <a:ea typeface="Calibri"/>
                <a:cs typeface="Calibri"/>
                <a:hlinkClick r:id="rId3" tooltip="https://ipu-ev.de/postkarte/"/>
              </a:rPr>
              <a:t>https://ipu-ev.de/postkarte/</a:t>
            </a:r>
            <a:endParaRPr/>
          </a:p>
          <a:p>
            <a:pPr marL="0" indent="0">
              <a:buFont typeface="Arial"/>
              <a:buNone/>
              <a:defRPr/>
            </a:pPr>
            <a:r>
              <a:t>Und auch als pdf heruntergeladen werden.</a:t>
            </a:r>
          </a:p>
          <a:p>
            <a:pPr marL="0" indent="0">
              <a:buFont typeface="Arial"/>
              <a:buNone/>
              <a:defRPr/>
            </a:pPr>
            <a:r>
              <a:t>Dort finden sich auch die </a:t>
            </a:r>
            <a:r>
              <a:rPr lang="en-US" sz="2000" b="0" i="0" u="none" strike="noStrike" cap="none" spc="0">
                <a:solidFill>
                  <a:schemeClr val="tx1"/>
                </a:solidFill>
                <a:latin typeface="+mn-lt"/>
                <a:ea typeface="+mn-ea"/>
                <a:cs typeface="+mn-cs"/>
              </a:rPr>
              <a:t>Hintergrundinformationen dazu, wie sich die Werte der einzelnen Verhalten berechnen.</a:t>
            </a:r>
            <a:endParaRPr/>
          </a:p>
        </p:txBody>
      </p:sp>
      <p:sp>
        <p:nvSpPr>
          <p:cNvPr id="946792015" name="Rechteck 2"/>
          <p:cNvSpPr/>
          <p:nvPr/>
        </p:nvSpPr>
        <p:spPr bwMode="auto">
          <a:xfrm rot="16199932">
            <a:off x="-3162620" y="3145451"/>
            <a:ext cx="6861227" cy="570321"/>
          </a:xfrm>
          <a:prstGeom prst="rect">
            <a:avLst/>
          </a:prstGeom>
          <a:solidFill>
            <a:srgbClr val="00A7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2400" b="1"/>
              <a:t>Hintergrundinformation für Leiter:in</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99937591" name="Slide Number Placeholder 5"/>
          <p:cNvSpPr>
            <a:spLocks noGrp="1"/>
          </p:cNvSpPr>
          <p:nvPr>
            <p:ph type="sldNum" sz="quarter" idx="12"/>
          </p:nvPr>
        </p:nvSpPr>
        <p:spPr bwMode="auto"/>
        <p:txBody>
          <a:bodyPr/>
          <a:lstStyle/>
          <a:p>
            <a:pPr>
              <a:defRPr/>
            </a:pPr>
            <a:fld id="{031064A3-7BD8-0B45-53D8-D39E192AB2F5}" type="slidenum">
              <a:rPr lang="de-DE"/>
              <a:t>45</a:t>
            </a:fld>
            <a:endParaRPr lang="de-DE"/>
          </a:p>
        </p:txBody>
      </p:sp>
      <p:pic>
        <p:nvPicPr>
          <p:cNvPr id="922550416" name="Grafik 922550415"/>
          <p:cNvPicPr>
            <a:picLocks noChangeAspect="1"/>
          </p:cNvPicPr>
          <p:nvPr/>
        </p:nvPicPr>
        <p:blipFill>
          <a:blip r:embed="rId2"/>
          <a:stretch/>
        </p:blipFill>
        <p:spPr bwMode="auto">
          <a:xfrm>
            <a:off x="479749" y="209473"/>
            <a:ext cx="9085811" cy="6442151"/>
          </a:xfrm>
          <a:prstGeom prst="rect">
            <a:avLst/>
          </a:prstGeom>
        </p:spPr>
      </p:pic>
      <p:sp>
        <p:nvSpPr>
          <p:cNvPr id="783555078" name="Inhaltsplatzhalter 2"/>
          <p:cNvSpPr/>
          <p:nvPr/>
        </p:nvSpPr>
        <p:spPr bwMode="auto">
          <a:xfrm rot="16199932">
            <a:off x="9248884" y="3940030"/>
            <a:ext cx="5460103" cy="424125"/>
          </a:xfrm>
          <a:prstGeom prst="rect">
            <a:avLst/>
          </a:prstGeom>
          <a:noFill/>
          <a:ln>
            <a:noFill/>
          </a:ln>
        </p:spPr>
        <p:txBody>
          <a:bodyPr bIns="108000" anchor="b"/>
          <a:lstStyle>
            <a:lvl1pPr>
              <a:spcBef>
                <a:spcPts val="0"/>
              </a:spcBef>
              <a:buFont typeface="Arial Narrow"/>
              <a:buChar char="»"/>
              <a:defRPr sz="1600">
                <a:solidFill>
                  <a:srgbClr val="333333"/>
                </a:solidFill>
                <a:latin typeface="Arial"/>
              </a:defRPr>
            </a:lvl1pPr>
            <a:lvl2pPr marL="742950" indent="-285750">
              <a:spcBef>
                <a:spcPts val="0"/>
              </a:spcBef>
              <a:buFont typeface="Symbol"/>
              <a:buChar char="-"/>
              <a:defRPr sz="1400">
                <a:solidFill>
                  <a:srgbClr val="333333"/>
                </a:solidFill>
                <a:latin typeface="Arial"/>
              </a:defRPr>
            </a:lvl2pPr>
            <a:lvl3pPr marL="1143000" indent="-228600">
              <a:spcBef>
                <a:spcPts val="0"/>
              </a:spcBef>
              <a:buFont typeface="Symbol"/>
              <a:buChar char="-"/>
              <a:defRPr sz="1400">
                <a:solidFill>
                  <a:srgbClr val="333333"/>
                </a:solidFill>
                <a:latin typeface="Arial"/>
              </a:defRPr>
            </a:lvl3pPr>
            <a:lvl4pPr marL="1600200" indent="-228600">
              <a:spcBef>
                <a:spcPts val="0"/>
              </a:spcBef>
              <a:buFont typeface="Symbol"/>
              <a:buChar char="-"/>
              <a:defRPr sz="1400">
                <a:solidFill>
                  <a:srgbClr val="333333"/>
                </a:solidFill>
                <a:latin typeface="Arial"/>
              </a:defRPr>
            </a:lvl4pPr>
            <a:lvl5pPr marL="2057400" indent="-228600">
              <a:spcBef>
                <a:spcPts val="0"/>
              </a:spcBef>
              <a:buFont typeface="Symbol"/>
              <a:buChar char="-"/>
              <a:defRPr sz="1400">
                <a:solidFill>
                  <a:srgbClr val="333333"/>
                </a:solidFill>
                <a:latin typeface="Arial"/>
              </a:defRPr>
            </a:lvl5pPr>
            <a:lvl6pPr marL="2514598" indent="-228600">
              <a:spcBef>
                <a:spcPts val="0"/>
              </a:spcBef>
              <a:spcAft>
                <a:spcPts val="0"/>
              </a:spcAft>
              <a:buFont typeface="Symbol"/>
              <a:buChar char="-"/>
              <a:defRPr sz="1400">
                <a:solidFill>
                  <a:srgbClr val="333333"/>
                </a:solidFill>
                <a:latin typeface="Arial"/>
              </a:defRPr>
            </a:lvl6pPr>
            <a:lvl7pPr marL="2971800" indent="-228600">
              <a:spcBef>
                <a:spcPts val="0"/>
              </a:spcBef>
              <a:spcAft>
                <a:spcPts val="0"/>
              </a:spcAft>
              <a:buFont typeface="Symbol"/>
              <a:buChar char="-"/>
              <a:defRPr sz="1400">
                <a:solidFill>
                  <a:srgbClr val="333333"/>
                </a:solidFill>
                <a:latin typeface="Arial"/>
              </a:defRPr>
            </a:lvl7pPr>
            <a:lvl8pPr marL="3429000" indent="-228600">
              <a:spcBef>
                <a:spcPts val="0"/>
              </a:spcBef>
              <a:spcAft>
                <a:spcPts val="0"/>
              </a:spcAft>
              <a:buFont typeface="Symbol"/>
              <a:buChar char="-"/>
              <a:defRPr sz="1400">
                <a:solidFill>
                  <a:srgbClr val="333333"/>
                </a:solidFill>
                <a:latin typeface="Arial"/>
              </a:defRPr>
            </a:lvl8pPr>
            <a:lvl9pPr marL="3886200" indent="-228600">
              <a:spcBef>
                <a:spcPts val="0"/>
              </a:spcBef>
              <a:spcAft>
                <a:spcPts val="0"/>
              </a:spcAft>
              <a:buFont typeface="Symbol"/>
              <a:buChar char="-"/>
              <a:defRPr sz="1400">
                <a:solidFill>
                  <a:srgbClr val="333333"/>
                </a:solidFill>
                <a:latin typeface="Arial"/>
              </a:defRPr>
            </a:lvl9pPr>
          </a:lstStyle>
          <a:p>
            <a:pPr>
              <a:buNone/>
              <a:defRPr/>
            </a:pPr>
            <a:r>
              <a:rPr lang="de-DE" sz="1000" i="1">
                <a:solidFill>
                  <a:schemeClr val="tx1">
                    <a:lumMod val="65000"/>
                    <a:lumOff val="35000"/>
                  </a:schemeClr>
                </a:solidFill>
              </a:rPr>
              <a:t>Quelle:  </a:t>
            </a:r>
            <a:r>
              <a:rPr lang="de-DE" sz="1000" b="0" i="1" u="none" strike="noStrike" cap="none" spc="0">
                <a:solidFill>
                  <a:schemeClr val="tx1">
                    <a:lumMod val="65000"/>
                    <a:lumOff val="35000"/>
                  </a:schemeClr>
                </a:solidFill>
                <a:latin typeface="Arial"/>
                <a:ea typeface="Arial"/>
                <a:cs typeface="Arial"/>
              </a:rPr>
              <a:t>CC BY-NC-ND 4.0 Sebastian Neubert | IPU e.V.</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914126794" name="Titel 1"/>
          <p:cNvSpPr>
            <a:spLocks noGrp="1"/>
          </p:cNvSpPr>
          <p:nvPr>
            <p:ph type="title"/>
          </p:nvPr>
        </p:nvSpPr>
        <p:spPr bwMode="auto"/>
        <p:txBody>
          <a:bodyPr>
            <a:normAutofit/>
          </a:bodyPr>
          <a:lstStyle/>
          <a:p>
            <a:pPr>
              <a:defRPr/>
            </a:pPr>
            <a:r>
              <a:rPr lang="de-DE">
                <a:solidFill>
                  <a:schemeClr val="tx1"/>
                </a:solidFill>
              </a:rPr>
              <a:t>Big Points für den Klimaschutz</a:t>
            </a:r>
            <a:endParaRPr>
              <a:solidFill>
                <a:schemeClr val="tx1"/>
              </a:solidFill>
            </a:endParaRPr>
          </a:p>
        </p:txBody>
      </p:sp>
      <p:sp>
        <p:nvSpPr>
          <p:cNvPr id="2071989596" name="Slide Number Placeholder 5"/>
          <p:cNvSpPr>
            <a:spLocks noGrp="1"/>
          </p:cNvSpPr>
          <p:nvPr>
            <p:ph type="sldNum" sz="quarter" idx="12"/>
          </p:nvPr>
        </p:nvSpPr>
        <p:spPr bwMode="auto"/>
        <p:txBody>
          <a:bodyPr/>
          <a:lstStyle/>
          <a:p>
            <a:pPr>
              <a:defRPr/>
            </a:pPr>
            <a:fld id="{40CB957C-9802-90EB-6DA3-9EF124B89654}" type="slidenum">
              <a:rPr lang="de-DE"/>
              <a:t>46</a:t>
            </a:fld>
            <a:endParaRPr lang="de-DE"/>
          </a:p>
        </p:txBody>
      </p:sp>
      <p:sp>
        <p:nvSpPr>
          <p:cNvPr id="1937772002" name="Ellipse 1937772001"/>
          <p:cNvSpPr/>
          <p:nvPr/>
        </p:nvSpPr>
        <p:spPr bwMode="auto">
          <a:xfrm>
            <a:off x="5404365" y="1495911"/>
            <a:ext cx="1993384" cy="659421"/>
          </a:xfrm>
          <a:prstGeom prst="ellipse">
            <a:avLst/>
          </a:prstGeom>
          <a:solidFill>
            <a:srgbClr val="0074D9"/>
          </a:solidFill>
          <a:ln w="12700" cap="flat" cmpd="sng" algn="ctr">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t>Mobilität</a:t>
            </a:r>
          </a:p>
        </p:txBody>
      </p:sp>
      <p:sp>
        <p:nvSpPr>
          <p:cNvPr id="621181497" name="Ellipse 621181496"/>
          <p:cNvSpPr/>
          <p:nvPr/>
        </p:nvSpPr>
        <p:spPr bwMode="auto">
          <a:xfrm>
            <a:off x="687104" y="1541706"/>
            <a:ext cx="1993383" cy="659421"/>
          </a:xfrm>
          <a:prstGeom prst="ellipse">
            <a:avLst/>
          </a:prstGeom>
          <a:solidFill>
            <a:srgbClr val="0074D9"/>
          </a:solidFill>
          <a:ln w="12700" cap="flat" cmpd="sng" algn="ctr">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t>Heizung</a:t>
            </a:r>
          </a:p>
        </p:txBody>
      </p:sp>
      <p:sp>
        <p:nvSpPr>
          <p:cNvPr id="1320550178" name="Ellipse 1320550177"/>
          <p:cNvSpPr/>
          <p:nvPr/>
        </p:nvSpPr>
        <p:spPr bwMode="auto">
          <a:xfrm>
            <a:off x="7660506" y="1495911"/>
            <a:ext cx="2061339" cy="659421"/>
          </a:xfrm>
          <a:prstGeom prst="ellipse">
            <a:avLst/>
          </a:prstGeom>
          <a:solidFill>
            <a:srgbClr val="0074D9"/>
          </a:solidFill>
          <a:ln w="12700" cap="flat" cmpd="sng" algn="ctr">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t>Ernährung</a:t>
            </a:r>
          </a:p>
        </p:txBody>
      </p:sp>
      <p:sp>
        <p:nvSpPr>
          <p:cNvPr id="559450267" name="Ellipse 559450266"/>
          <p:cNvSpPr/>
          <p:nvPr/>
        </p:nvSpPr>
        <p:spPr bwMode="auto">
          <a:xfrm>
            <a:off x="10000844" y="1450118"/>
            <a:ext cx="1993383" cy="751009"/>
          </a:xfrm>
          <a:prstGeom prst="ellipse">
            <a:avLst/>
          </a:prstGeom>
          <a:solidFill>
            <a:srgbClr val="0074D9"/>
          </a:solidFill>
          <a:ln w="12700" cap="flat" cmpd="sng" algn="ctr">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clip" vert="horz" wrap="square" lIns="91440" tIns="45720" rIns="91440" bIns="45720" numCol="1" spcCol="0" rtlCol="0" fromWordArt="0" anchor="ctr" anchorCtr="0" forceAA="0" compatLnSpc="0"/>
          <a:lstStyle/>
          <a:p>
            <a:pPr algn="ctr">
              <a:defRPr/>
            </a:pPr>
            <a:r>
              <a:t>sonst.</a:t>
            </a:r>
          </a:p>
          <a:p>
            <a:pPr algn="ctr">
              <a:defRPr/>
            </a:pPr>
            <a:r>
              <a:t>Konsum</a:t>
            </a:r>
          </a:p>
        </p:txBody>
      </p:sp>
      <p:sp>
        <p:nvSpPr>
          <p:cNvPr id="1416038963" name="Ellipse 1416038962"/>
          <p:cNvSpPr/>
          <p:nvPr/>
        </p:nvSpPr>
        <p:spPr bwMode="auto">
          <a:xfrm>
            <a:off x="3056140" y="1541706"/>
            <a:ext cx="1993383" cy="659421"/>
          </a:xfrm>
          <a:prstGeom prst="ellipse">
            <a:avLst/>
          </a:prstGeom>
          <a:solidFill>
            <a:srgbClr val="0074D9"/>
          </a:solidFill>
          <a:ln w="12700" cap="flat" cmpd="sng" algn="ctr">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t>Strom</a:t>
            </a:r>
          </a:p>
        </p:txBody>
      </p:sp>
      <p:sp>
        <p:nvSpPr>
          <p:cNvPr id="1412101807" name="Rechteck 1412101806"/>
          <p:cNvSpPr/>
          <p:nvPr/>
        </p:nvSpPr>
        <p:spPr bwMode="auto">
          <a:xfrm>
            <a:off x="5494972" y="2448412"/>
            <a:ext cx="1902775" cy="622787"/>
          </a:xfrm>
          <a:prstGeom prst="rect">
            <a:avLst/>
          </a:prstGeom>
          <a:solidFill>
            <a:srgbClr val="39CCCC"/>
          </a:solidFill>
          <a:ln w="12700" cap="flat" cmpd="sng" algn="ctr">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a:solidFill>
                  <a:schemeClr val="tx1"/>
                </a:solidFill>
              </a:rPr>
              <a:t>wenig Flugreisen</a:t>
            </a:r>
            <a:endParaRPr/>
          </a:p>
        </p:txBody>
      </p:sp>
      <p:sp>
        <p:nvSpPr>
          <p:cNvPr id="740748513" name="Rechteck 740748512"/>
          <p:cNvSpPr/>
          <p:nvPr/>
        </p:nvSpPr>
        <p:spPr bwMode="auto">
          <a:xfrm>
            <a:off x="5494972" y="4902931"/>
            <a:ext cx="1902774" cy="622786"/>
          </a:xfrm>
          <a:prstGeom prst="rect">
            <a:avLst/>
          </a:prstGeom>
          <a:solidFill>
            <a:srgbClr val="39CCCC"/>
          </a:solidFill>
          <a:ln w="12700" cap="flat" cmpd="sng" algn="ctr">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a:solidFill>
                  <a:schemeClr val="tx1"/>
                </a:solidFill>
              </a:rPr>
              <a:t>ÖPNV &amp; Rad &amp; MFG</a:t>
            </a:r>
            <a:endParaRPr/>
          </a:p>
        </p:txBody>
      </p:sp>
      <p:sp>
        <p:nvSpPr>
          <p:cNvPr id="32280018" name="Rechteck 32280017"/>
          <p:cNvSpPr/>
          <p:nvPr/>
        </p:nvSpPr>
        <p:spPr bwMode="auto">
          <a:xfrm>
            <a:off x="5494971" y="4115287"/>
            <a:ext cx="1902774" cy="622786"/>
          </a:xfrm>
          <a:prstGeom prst="rect">
            <a:avLst/>
          </a:prstGeom>
          <a:solidFill>
            <a:srgbClr val="39CCCC"/>
          </a:solidFill>
          <a:ln w="12700" cap="flat" cmpd="sng" algn="ctr">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a:solidFill>
                  <a:schemeClr val="tx1"/>
                </a:solidFill>
              </a:rPr>
              <a:t>kein Auto besitzen</a:t>
            </a:r>
            <a:endParaRPr/>
          </a:p>
        </p:txBody>
      </p:sp>
      <p:sp>
        <p:nvSpPr>
          <p:cNvPr id="1247885825" name="Rechteck 1247885824"/>
          <p:cNvSpPr/>
          <p:nvPr/>
        </p:nvSpPr>
        <p:spPr bwMode="auto">
          <a:xfrm>
            <a:off x="5494971" y="3272690"/>
            <a:ext cx="1902774" cy="622786"/>
          </a:xfrm>
          <a:prstGeom prst="rect">
            <a:avLst/>
          </a:prstGeom>
          <a:solidFill>
            <a:srgbClr val="39CCCC"/>
          </a:solidFill>
          <a:ln w="12700" cap="flat" cmpd="sng" algn="ctr">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a:solidFill>
                  <a:schemeClr val="tx1"/>
                </a:solidFill>
              </a:rPr>
              <a:t>wenig Autokilometer</a:t>
            </a:r>
            <a:endParaRPr/>
          </a:p>
        </p:txBody>
      </p:sp>
      <p:sp>
        <p:nvSpPr>
          <p:cNvPr id="1118783070" name="Rechteck 1118783069"/>
          <p:cNvSpPr/>
          <p:nvPr/>
        </p:nvSpPr>
        <p:spPr bwMode="auto">
          <a:xfrm>
            <a:off x="728867" y="4948726"/>
            <a:ext cx="1902774" cy="622786"/>
          </a:xfrm>
          <a:prstGeom prst="rect">
            <a:avLst/>
          </a:prstGeom>
          <a:solidFill>
            <a:srgbClr val="39CCCC"/>
          </a:solidFill>
          <a:ln w="12700" cap="flat" cmpd="sng" algn="ctr">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a:solidFill>
                  <a:schemeClr val="tx1"/>
                </a:solidFill>
              </a:rPr>
              <a:t>sparsames Heizen</a:t>
            </a:r>
            <a:endParaRPr/>
          </a:p>
        </p:txBody>
      </p:sp>
      <p:sp>
        <p:nvSpPr>
          <p:cNvPr id="1264722833" name="Rechteck 1264722832"/>
          <p:cNvSpPr/>
          <p:nvPr/>
        </p:nvSpPr>
        <p:spPr bwMode="auto">
          <a:xfrm>
            <a:off x="728867" y="4161082"/>
            <a:ext cx="1902774" cy="622786"/>
          </a:xfrm>
          <a:prstGeom prst="rect">
            <a:avLst/>
          </a:prstGeom>
          <a:solidFill>
            <a:srgbClr val="39CCCC"/>
          </a:solidFill>
          <a:ln w="12700" cap="flat" cmpd="sng" algn="ctr">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a:solidFill>
                  <a:schemeClr val="tx1"/>
                </a:solidFill>
              </a:rPr>
              <a:t>erneuerbare Wärme</a:t>
            </a:r>
            <a:endParaRPr/>
          </a:p>
        </p:txBody>
      </p:sp>
      <p:sp>
        <p:nvSpPr>
          <p:cNvPr id="98580254" name="Rechteck 98580253"/>
          <p:cNvSpPr/>
          <p:nvPr/>
        </p:nvSpPr>
        <p:spPr bwMode="auto">
          <a:xfrm>
            <a:off x="728867" y="3318485"/>
            <a:ext cx="1902774" cy="622786"/>
          </a:xfrm>
          <a:prstGeom prst="rect">
            <a:avLst/>
          </a:prstGeom>
          <a:solidFill>
            <a:srgbClr val="39CCCC"/>
          </a:solidFill>
          <a:ln w="12700" cap="flat" cmpd="sng" algn="ctr">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a:solidFill>
                  <a:schemeClr val="tx1"/>
                </a:solidFill>
              </a:rPr>
              <a:t>guter Energie</a:t>
            </a:r>
            <a:r>
              <a:rPr lang="de-DE">
                <a:solidFill>
                  <a:schemeClr val="tx1"/>
                </a:solidFill>
              </a:rPr>
              <a:t>-</a:t>
            </a:r>
            <a:r>
              <a:rPr>
                <a:solidFill>
                  <a:schemeClr val="tx1"/>
                </a:solidFill>
              </a:rPr>
              <a:t>standard</a:t>
            </a:r>
            <a:r>
              <a:rPr lang="de-DE">
                <a:solidFill>
                  <a:schemeClr val="tx1"/>
                </a:solidFill>
              </a:rPr>
              <a:t> </a:t>
            </a:r>
            <a:r>
              <a:rPr lang="de-DE" sz="1400">
                <a:solidFill>
                  <a:schemeClr val="tx1"/>
                </a:solidFill>
              </a:rPr>
              <a:t>(Gebäude)</a:t>
            </a:r>
            <a:endParaRPr>
              <a:solidFill>
                <a:schemeClr val="tx1"/>
              </a:solidFill>
            </a:endParaRPr>
          </a:p>
        </p:txBody>
      </p:sp>
      <p:sp>
        <p:nvSpPr>
          <p:cNvPr id="414573974" name="Rechteck 414573973"/>
          <p:cNvSpPr/>
          <p:nvPr/>
        </p:nvSpPr>
        <p:spPr bwMode="auto">
          <a:xfrm>
            <a:off x="728867" y="2494207"/>
            <a:ext cx="1902774" cy="622786"/>
          </a:xfrm>
          <a:prstGeom prst="rect">
            <a:avLst/>
          </a:prstGeom>
          <a:solidFill>
            <a:srgbClr val="39CCCC"/>
          </a:solidFill>
          <a:ln w="12700" cap="flat" cmpd="sng" algn="ctr">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a:solidFill>
                  <a:schemeClr val="tx1"/>
                </a:solidFill>
              </a:rPr>
              <a:t>geringe Wohnfläche</a:t>
            </a:r>
            <a:endParaRPr/>
          </a:p>
        </p:txBody>
      </p:sp>
      <p:sp>
        <p:nvSpPr>
          <p:cNvPr id="1793567231" name="Rechteck 1793567230"/>
          <p:cNvSpPr/>
          <p:nvPr/>
        </p:nvSpPr>
        <p:spPr bwMode="auto">
          <a:xfrm>
            <a:off x="3097904" y="3318485"/>
            <a:ext cx="1902774" cy="622786"/>
          </a:xfrm>
          <a:prstGeom prst="rect">
            <a:avLst/>
          </a:prstGeom>
          <a:solidFill>
            <a:srgbClr val="39CCCC"/>
          </a:solidFill>
          <a:ln w="12700" cap="flat" cmpd="sng" algn="ctr">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a:solidFill>
                  <a:schemeClr val="tx1"/>
                </a:solidFill>
              </a:rPr>
              <a:t>geringe Gerä-teausstattung</a:t>
            </a:r>
            <a:endParaRPr/>
          </a:p>
        </p:txBody>
      </p:sp>
      <p:sp>
        <p:nvSpPr>
          <p:cNvPr id="1323166087" name="Rechteck 1323166086"/>
          <p:cNvSpPr/>
          <p:nvPr/>
        </p:nvSpPr>
        <p:spPr bwMode="auto">
          <a:xfrm>
            <a:off x="3097904" y="2494206"/>
            <a:ext cx="1902774" cy="622786"/>
          </a:xfrm>
          <a:prstGeom prst="rect">
            <a:avLst/>
          </a:prstGeom>
          <a:solidFill>
            <a:srgbClr val="39CCCC"/>
          </a:solidFill>
          <a:ln w="12700" cap="flat" cmpd="sng" algn="ctr">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a:solidFill>
                  <a:schemeClr val="tx1"/>
                </a:solidFill>
              </a:rPr>
              <a:t>Ökostrom</a:t>
            </a:r>
            <a:endParaRPr/>
          </a:p>
        </p:txBody>
      </p:sp>
      <p:sp>
        <p:nvSpPr>
          <p:cNvPr id="1455436154" name="Rechteck 1455436153"/>
          <p:cNvSpPr/>
          <p:nvPr/>
        </p:nvSpPr>
        <p:spPr bwMode="auto">
          <a:xfrm>
            <a:off x="7733589" y="3272689"/>
            <a:ext cx="1902774" cy="622786"/>
          </a:xfrm>
          <a:prstGeom prst="rect">
            <a:avLst/>
          </a:prstGeom>
          <a:solidFill>
            <a:srgbClr val="39CCCC"/>
          </a:solidFill>
          <a:ln w="12700" cap="flat" cmpd="sng" algn="ctr">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a:solidFill>
                  <a:schemeClr val="tx1"/>
                </a:solidFill>
              </a:rPr>
              <a:t>bio</a:t>
            </a:r>
            <a:endParaRPr/>
          </a:p>
        </p:txBody>
      </p:sp>
      <p:sp>
        <p:nvSpPr>
          <p:cNvPr id="1830695619" name="Rechteck 1830695618"/>
          <p:cNvSpPr/>
          <p:nvPr/>
        </p:nvSpPr>
        <p:spPr bwMode="auto">
          <a:xfrm>
            <a:off x="7733592" y="2448411"/>
            <a:ext cx="1902774" cy="622786"/>
          </a:xfrm>
          <a:prstGeom prst="rect">
            <a:avLst/>
          </a:prstGeom>
          <a:solidFill>
            <a:srgbClr val="39CCCC"/>
          </a:solidFill>
          <a:ln w="12700" cap="flat" cmpd="sng" algn="ctr">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a:solidFill>
                  <a:schemeClr val="tx1"/>
                </a:solidFill>
              </a:rPr>
              <a:t>Vegetarisch / vegan</a:t>
            </a:r>
            <a:endParaRPr/>
          </a:p>
        </p:txBody>
      </p:sp>
      <p:sp>
        <p:nvSpPr>
          <p:cNvPr id="925060175" name="Rechteck 925060174"/>
          <p:cNvSpPr/>
          <p:nvPr/>
        </p:nvSpPr>
        <p:spPr bwMode="auto">
          <a:xfrm>
            <a:off x="10042606" y="5690575"/>
            <a:ext cx="1902774" cy="622786"/>
          </a:xfrm>
          <a:prstGeom prst="rect">
            <a:avLst/>
          </a:prstGeom>
          <a:solidFill>
            <a:srgbClr val="39CCCC"/>
          </a:solidFill>
          <a:ln w="12700" cap="flat" cmpd="sng" algn="ctr">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a:solidFill>
                  <a:schemeClr val="tx1"/>
                </a:solidFill>
              </a:rPr>
              <a:t>CO</a:t>
            </a:r>
            <a:r>
              <a:rPr baseline="-25000">
                <a:solidFill>
                  <a:schemeClr val="tx1"/>
                </a:solidFill>
              </a:rPr>
              <a:t>2</a:t>
            </a:r>
            <a:r>
              <a:rPr>
                <a:solidFill>
                  <a:schemeClr val="tx1"/>
                </a:solidFill>
              </a:rPr>
              <a:t>-Kompensation</a:t>
            </a:r>
            <a:endParaRPr/>
          </a:p>
        </p:txBody>
      </p:sp>
      <p:sp>
        <p:nvSpPr>
          <p:cNvPr id="725592348" name="Rechteck 725592347"/>
          <p:cNvSpPr/>
          <p:nvPr/>
        </p:nvSpPr>
        <p:spPr bwMode="auto">
          <a:xfrm>
            <a:off x="10042606" y="4902931"/>
            <a:ext cx="1902774" cy="622786"/>
          </a:xfrm>
          <a:prstGeom prst="rect">
            <a:avLst/>
          </a:prstGeom>
          <a:solidFill>
            <a:srgbClr val="39CCCC"/>
          </a:solidFill>
          <a:ln w="12700" cap="flat" cmpd="sng" algn="ctr">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a:solidFill>
                  <a:schemeClr val="tx1"/>
                </a:solidFill>
              </a:rPr>
              <a:t>ökologische Geldanlage</a:t>
            </a:r>
            <a:endParaRPr/>
          </a:p>
        </p:txBody>
      </p:sp>
      <p:sp>
        <p:nvSpPr>
          <p:cNvPr id="1724979198" name="Rechteck 1724979197"/>
          <p:cNvSpPr/>
          <p:nvPr/>
        </p:nvSpPr>
        <p:spPr bwMode="auto">
          <a:xfrm>
            <a:off x="10042606" y="4115287"/>
            <a:ext cx="1902774" cy="622786"/>
          </a:xfrm>
          <a:prstGeom prst="rect">
            <a:avLst/>
          </a:prstGeom>
          <a:solidFill>
            <a:srgbClr val="39CCCC"/>
          </a:solidFill>
          <a:ln w="12700" cap="flat" cmpd="sng" algn="ctr">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sz="1800">
                <a:solidFill>
                  <a:schemeClr val="tx1"/>
                </a:solidFill>
              </a:rPr>
              <a:t>lange Nutzungsdauer</a:t>
            </a:r>
            <a:endParaRPr/>
          </a:p>
        </p:txBody>
      </p:sp>
      <p:sp>
        <p:nvSpPr>
          <p:cNvPr id="1665978561" name="Rechteck 1665978560"/>
          <p:cNvSpPr/>
          <p:nvPr/>
        </p:nvSpPr>
        <p:spPr bwMode="auto">
          <a:xfrm>
            <a:off x="10042606" y="3272690"/>
            <a:ext cx="1902774" cy="622786"/>
          </a:xfrm>
          <a:prstGeom prst="rect">
            <a:avLst/>
          </a:prstGeom>
          <a:solidFill>
            <a:srgbClr val="39CCCC"/>
          </a:solidFill>
          <a:ln w="12700" cap="flat" cmpd="sng" algn="ctr">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a:solidFill>
                  <a:schemeClr val="tx1"/>
                </a:solidFill>
              </a:rPr>
              <a:t>Second Hand</a:t>
            </a:r>
            <a:endParaRPr/>
          </a:p>
        </p:txBody>
      </p:sp>
      <p:sp>
        <p:nvSpPr>
          <p:cNvPr id="268056885" name="Rechteck 268056884"/>
          <p:cNvSpPr/>
          <p:nvPr/>
        </p:nvSpPr>
        <p:spPr bwMode="auto">
          <a:xfrm>
            <a:off x="10042606" y="2448411"/>
            <a:ext cx="1902774" cy="622786"/>
          </a:xfrm>
          <a:prstGeom prst="rect">
            <a:avLst/>
          </a:prstGeom>
          <a:solidFill>
            <a:srgbClr val="39CCCC"/>
          </a:solidFill>
          <a:ln w="12700" cap="flat" cmpd="sng" algn="ctr">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a:solidFill>
                  <a:schemeClr val="tx1"/>
                </a:solidFill>
              </a:rPr>
              <a:t>Teilzeit arbeiten</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bwMode="auto">
        <a:xfrm>
          <a:off x="0" y="0"/>
          <a:ext cx="0" cy="0"/>
          <a:chOff x="0" y="0"/>
          <a:chExt cx="0" cy="0"/>
        </a:xfrm>
      </p:grpSpPr>
      <p:sp>
        <p:nvSpPr>
          <p:cNvPr id="23554" name="Titel 1"/>
          <p:cNvSpPr>
            <a:spLocks noGrp="1"/>
          </p:cNvSpPr>
          <p:nvPr>
            <p:ph type="title"/>
          </p:nvPr>
        </p:nvSpPr>
        <p:spPr bwMode="auto">
          <a:xfrm>
            <a:off x="903142" y="342442"/>
            <a:ext cx="8358332" cy="1135704"/>
          </a:xfrm>
        </p:spPr>
        <p:txBody>
          <a:bodyPr vertOverflow="overflow" horzOverflow="clip" vert="horz" wrap="square" lIns="91440" tIns="45720" rIns="91440" bIns="45720" numCol="1" spcCol="0" rtlCol="0" fromWordArt="0" anchor="ctr" anchorCtr="0" forceAA="0" compatLnSpc="0">
            <a:normAutofit/>
          </a:bodyPr>
          <a:lstStyle/>
          <a:p>
            <a:pPr>
              <a:defRPr/>
            </a:pPr>
            <a:r>
              <a:rPr lang="de-DE">
                <a:solidFill>
                  <a:schemeClr val="tx1">
                    <a:lumMod val="50000"/>
                    <a:lumOff val="50000"/>
                  </a:schemeClr>
                </a:solidFill>
              </a:rPr>
              <a:t>Big Points</a:t>
            </a:r>
            <a:endParaRPr/>
          </a:p>
        </p:txBody>
      </p:sp>
      <p:sp>
        <p:nvSpPr>
          <p:cNvPr id="84260373" name="Content Placeholder 2"/>
          <p:cNvSpPr>
            <a:spLocks noGrp="1"/>
          </p:cNvSpPr>
          <p:nvPr>
            <p:ph idx="1"/>
          </p:nvPr>
        </p:nvSpPr>
        <p:spPr bwMode="auto"/>
        <p:txBody>
          <a:bodyPr vertOverflow="overflow" horzOverflow="clip" vert="horz" wrap="square" lIns="91440" tIns="45720" rIns="91440" bIns="45720" numCol="1" spcCol="0" rtlCol="0" fromWordArt="0" anchor="t" anchorCtr="0" forceAA="0" compatLnSpc="0">
            <a:normAutofit fontScale="85000" lnSpcReduction="13000"/>
          </a:bodyPr>
          <a:lstStyle/>
          <a:p>
            <a:pPr marL="0" indent="0">
              <a:buNone/>
              <a:defRPr/>
            </a:pPr>
            <a:r>
              <a:rPr lang="de-DE" sz="2000" b="0" i="0" u="none" strike="noStrike" cap="none" spc="0">
                <a:solidFill>
                  <a:prstClr val="black"/>
                </a:solidFill>
                <a:latin typeface="Calibri"/>
                <a:ea typeface="Calibri"/>
                <a:cs typeface="Calibri"/>
              </a:rPr>
              <a:t>In den Kategorien des CO</a:t>
            </a:r>
            <a:r>
              <a:rPr lang="de-DE" sz="2000" b="0" i="0" u="none" strike="noStrike" cap="none" spc="0" baseline="-25000">
                <a:solidFill>
                  <a:prstClr val="black"/>
                </a:solidFill>
                <a:latin typeface="Calibri"/>
                <a:ea typeface="Calibri"/>
                <a:cs typeface="Calibri"/>
              </a:rPr>
              <a:t>2</a:t>
            </a:r>
            <a:r>
              <a:rPr lang="de-DE" sz="2000" b="0" i="0" u="none" strike="noStrike" cap="none" spc="0">
                <a:solidFill>
                  <a:prstClr val="black"/>
                </a:solidFill>
                <a:latin typeface="Calibri"/>
                <a:ea typeface="Calibri"/>
                <a:cs typeface="Calibri"/>
              </a:rPr>
              <a:t>-Rechners jeweils besonders relevante Handlungsmöglichkeiten</a:t>
            </a:r>
            <a:endParaRPr sz="2000"/>
          </a:p>
          <a:p>
            <a:pPr marL="0" indent="0">
              <a:buNone/>
              <a:defRPr/>
            </a:pPr>
            <a:r>
              <a:rPr lang="de-DE" sz="2000" b="1" i="0" u="none" strike="noStrike" cap="none" spc="0">
                <a:solidFill>
                  <a:prstClr val="black"/>
                </a:solidFill>
                <a:latin typeface="Calibri"/>
                <a:ea typeface="Calibri"/>
                <a:cs typeface="Calibri"/>
              </a:rPr>
              <a:t>Theorie dahinter:</a:t>
            </a:r>
            <a:br>
              <a:rPr lang="de-DE" sz="2000" b="1" i="0" u="none" strike="noStrike" cap="none" spc="0">
                <a:solidFill>
                  <a:prstClr val="black"/>
                </a:solidFill>
                <a:latin typeface="Calibri"/>
                <a:ea typeface="Calibri"/>
                <a:cs typeface="Calibri"/>
              </a:rPr>
            </a:br>
            <a:r>
              <a:rPr lang="de-DE" sz="2000" b="0" i="0" u="none" strike="noStrike" cap="none" spc="0">
                <a:solidFill>
                  <a:prstClr val="black"/>
                </a:solidFill>
                <a:latin typeface="Calibri"/>
                <a:ea typeface="Calibri"/>
                <a:cs typeface="Calibri"/>
              </a:rPr>
              <a:t>Klimaschutzhandeln, das einen wirklichen Unterschied macht (entspr. dem </a:t>
            </a:r>
            <a:r>
              <a:rPr lang="de-DE" sz="2000" b="1" i="0" u="none" strike="noStrike" cap="none" spc="0">
                <a:solidFill>
                  <a:prstClr val="black"/>
                </a:solidFill>
                <a:latin typeface="Calibri"/>
                <a:ea typeface="Calibri"/>
                <a:cs typeface="Calibri"/>
              </a:rPr>
              <a:t>Rationalprinzip </a:t>
            </a:r>
            <a:r>
              <a:rPr lang="de-DE" sz="2000" b="0" i="0" u="none" strike="noStrike" cap="none" spc="0">
                <a:solidFill>
                  <a:prstClr val="black"/>
                </a:solidFill>
                <a:latin typeface="Calibri"/>
                <a:ea typeface="Calibri"/>
                <a:cs typeface="Calibri"/>
              </a:rPr>
              <a:t>mit bestimmtem Einsatz maximales Ergebnis erreichen)</a:t>
            </a:r>
            <a:endParaRPr sz="2000"/>
          </a:p>
          <a:p>
            <a:pPr marL="0" indent="0">
              <a:buNone/>
              <a:defRPr/>
            </a:pPr>
            <a:r>
              <a:rPr lang="de-DE" sz="2000" b="0" i="0" u="none" strike="noStrike" cap="none" spc="0">
                <a:solidFill>
                  <a:prstClr val="black"/>
                </a:solidFill>
                <a:latin typeface="Calibri"/>
                <a:ea typeface="Calibri"/>
                <a:cs typeface="Calibri"/>
              </a:rPr>
              <a:t>Sortierung besser entspr. CO</a:t>
            </a:r>
            <a:r>
              <a:rPr lang="de-DE" sz="2000" b="0" i="0" u="none" strike="noStrike" cap="none" spc="0" baseline="-25000">
                <a:solidFill>
                  <a:prstClr val="black"/>
                </a:solidFill>
                <a:latin typeface="Calibri"/>
                <a:ea typeface="Calibri"/>
                <a:cs typeface="Calibri"/>
              </a:rPr>
              <a:t>2</a:t>
            </a:r>
            <a:r>
              <a:rPr lang="de-DE" sz="2000" b="0" i="0" u="none" strike="noStrike" cap="none" spc="0">
                <a:solidFill>
                  <a:prstClr val="black"/>
                </a:solidFill>
                <a:latin typeface="Calibri"/>
                <a:ea typeface="Calibri"/>
                <a:cs typeface="Calibri"/>
              </a:rPr>
              <a:t>-Rechner:</a:t>
            </a:r>
            <a:br>
              <a:rPr lang="de-DE" sz="2000" b="0" i="0" u="none" strike="noStrike" cap="none" spc="0">
                <a:solidFill>
                  <a:prstClr val="black"/>
                </a:solidFill>
                <a:latin typeface="Calibri"/>
                <a:ea typeface="Calibri"/>
                <a:cs typeface="Calibri"/>
              </a:rPr>
            </a:br>
            <a:r>
              <a:rPr lang="de-DE" sz="2000" b="0" i="0" u="none" strike="noStrike" cap="none" spc="0">
                <a:solidFill>
                  <a:prstClr val="black"/>
                </a:solidFill>
                <a:latin typeface="Calibri"/>
                <a:ea typeface="Calibri"/>
                <a:cs typeface="Calibri"/>
              </a:rPr>
              <a:t>- Heizung, Strom, Mobilität, Ernährung, sonstiger Konsum</a:t>
            </a:r>
            <a:endParaRPr sz="2000"/>
          </a:p>
          <a:p>
            <a:pPr marL="0" indent="0">
              <a:buNone/>
              <a:defRPr/>
            </a:pPr>
            <a:endParaRPr sz="2000">
              <a:solidFill>
                <a:prstClr val="black"/>
              </a:solidFill>
              <a:latin typeface="Calibri"/>
            </a:endParaRPr>
          </a:p>
          <a:p>
            <a:pPr marL="0" indent="0">
              <a:buNone/>
              <a:defRPr/>
            </a:pPr>
            <a:r>
              <a:rPr lang="de-DE" sz="2000" b="1" i="0" u="none" strike="noStrike" cap="none" spc="0">
                <a:solidFill>
                  <a:prstClr val="black"/>
                </a:solidFill>
                <a:latin typeface="Calibri"/>
                <a:ea typeface="Calibri"/>
                <a:cs typeface="Calibri"/>
              </a:rPr>
              <a:t>Ziel (hat sich bewährt das sehr klar und mehrmals zu sagen):</a:t>
            </a:r>
            <a:endParaRPr sz="2000"/>
          </a:p>
          <a:p>
            <a:pPr marL="0" indent="0">
              <a:buNone/>
              <a:defRPr/>
            </a:pPr>
            <a:r>
              <a:rPr lang="de-DE" sz="2000" b="0" i="0" u="none" strike="noStrike" cap="none" spc="0">
                <a:solidFill>
                  <a:prstClr val="black"/>
                </a:solidFill>
                <a:latin typeface="Calibri"/>
                <a:ea typeface="Calibri"/>
                <a:cs typeface="Calibri"/>
              </a:rPr>
              <a:t>Teilnehmer:innen sollen den Fokus auf Big Points legen, und keine Peanuts machen (Effizienzgedanke: wenn ich 3 Nachhaltigkeitssachen im Leben mache (weil ich ehe nicht alles machen kann), dann sollten es 3 schwergewichtige sein)</a:t>
            </a:r>
            <a:endParaRPr sz="2000"/>
          </a:p>
          <a:p>
            <a:pPr marL="0" indent="0">
              <a:buNone/>
              <a:defRPr/>
            </a:pPr>
            <a:endParaRPr sz="2000">
              <a:solidFill>
                <a:prstClr val="black"/>
              </a:solidFill>
              <a:latin typeface="Calibri"/>
            </a:endParaRPr>
          </a:p>
          <a:p>
            <a:pPr>
              <a:defRPr/>
            </a:pPr>
            <a:r>
              <a:rPr lang="de-DE" sz="2000" b="1" i="0" u="none" strike="noStrike" cap="none" spc="0">
                <a:solidFill>
                  <a:prstClr val="black"/>
                </a:solidFill>
                <a:latin typeface="Calibri"/>
                <a:ea typeface="Calibri"/>
                <a:cs typeface="Calibri"/>
              </a:rPr>
              <a:t>Hinweis:</a:t>
            </a:r>
            <a:br>
              <a:rPr lang="de-DE" sz="2000" b="1" i="0" u="none" strike="noStrike" cap="none" spc="0">
                <a:solidFill>
                  <a:prstClr val="black"/>
                </a:solidFill>
                <a:latin typeface="Calibri"/>
                <a:ea typeface="Calibri"/>
                <a:cs typeface="Calibri"/>
              </a:rPr>
            </a:br>
            <a:r>
              <a:rPr lang="de-DE" sz="2000" b="0" i="0" u="none" strike="noStrike" cap="none" spc="0">
                <a:solidFill>
                  <a:prstClr val="black"/>
                </a:solidFill>
                <a:latin typeface="Calibri"/>
                <a:ea typeface="Calibri"/>
                <a:cs typeface="Calibri"/>
              </a:rPr>
              <a:t>Häufig kommen Studierende mit der Idee, </a:t>
            </a:r>
            <a:r>
              <a:rPr lang="de-DE" sz="2000" b="1" i="0" u="none" strike="noStrike" cap="none" spc="0">
                <a:solidFill>
                  <a:prstClr val="black"/>
                </a:solidFill>
                <a:latin typeface="Calibri"/>
                <a:ea typeface="Calibri"/>
                <a:cs typeface="Calibri"/>
              </a:rPr>
              <a:t>Müll zu reduzieren</a:t>
            </a:r>
            <a:r>
              <a:rPr lang="de-DE" sz="2000" b="0" i="0" u="none" strike="noStrike" cap="none" spc="0">
                <a:solidFill>
                  <a:prstClr val="black"/>
                </a:solidFill>
                <a:latin typeface="Calibri"/>
                <a:ea typeface="Calibri"/>
                <a:cs typeface="Calibri"/>
              </a:rPr>
              <a:t>. Dies ist im Hinblick auf die CO2-Reduktion ein </a:t>
            </a:r>
            <a:r>
              <a:rPr lang="de-DE" sz="2000" b="1" i="0" u="none" strike="noStrike" cap="none" spc="0">
                <a:solidFill>
                  <a:prstClr val="black"/>
                </a:solidFill>
                <a:latin typeface="Calibri"/>
                <a:ea typeface="Calibri"/>
                <a:cs typeface="Calibri"/>
              </a:rPr>
              <a:t>peanut</a:t>
            </a:r>
            <a:r>
              <a:rPr lang="de-DE" sz="2000" b="0" i="0" u="none" strike="noStrike" cap="none" spc="0">
                <a:solidFill>
                  <a:prstClr val="black"/>
                </a:solidFill>
                <a:latin typeface="Calibri"/>
                <a:ea typeface="Calibri"/>
                <a:cs typeface="Calibri"/>
              </a:rPr>
              <a:t> (ca. 1% der durchschnittlichen CO2-Emissionen einer Person).</a:t>
            </a:r>
            <a:endParaRPr sz="2000"/>
          </a:p>
        </p:txBody>
      </p:sp>
      <p:sp>
        <p:nvSpPr>
          <p:cNvPr id="2095134123" name="Rechteck 2"/>
          <p:cNvSpPr/>
          <p:nvPr/>
        </p:nvSpPr>
        <p:spPr bwMode="auto">
          <a:xfrm rot="16199932">
            <a:off x="-3162621" y="3145452"/>
            <a:ext cx="6861227" cy="570321"/>
          </a:xfrm>
          <a:prstGeom prst="rect">
            <a:avLst/>
          </a:prstGeom>
          <a:solidFill>
            <a:srgbClr val="00A7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2400" b="1"/>
              <a:t>Hintergrundinformation für Leiter:in</a:t>
            </a:r>
            <a:endParaRPr/>
          </a:p>
        </p:txBody>
      </p:sp>
      <p:sp>
        <p:nvSpPr>
          <p:cNvPr id="663271801" name=" 663271800"/>
          <p:cNvSpPr/>
          <p:nvPr/>
        </p:nvSpPr>
        <p:spPr bwMode="auto">
          <a:xfrm>
            <a:off x="3853641" y="3430613"/>
            <a:ext cx="99708" cy="70906"/>
          </a:xfrm>
        </p:spPr>
        <p:txBody>
          <a:bodyPr rot="0" spcFirstLastPara="0" vertOverflow="overflow" horzOverflow="clip" vert="horz" wrap="square" lIns="91440" tIns="45720" rIns="91440" bIns="45720" numCol="1" spcCol="0" rtlCol="0" fromWordArt="0" anchor="t" anchorCtr="0" forceAA="0" compatLnSpc="1">
            <a:prstTxWarp prst="textNoShape">
              <a:avLst/>
            </a:prstTxWarp>
            <a:noAutofit/>
          </a:bodyPr>
          <a:lstStyle/>
          <a:p>
            <a:pPr>
              <a:defRPr/>
            </a:pPr>
            <a:endParaRPr/>
          </a:p>
        </p:txBody>
      </p:sp>
      <p:sp>
        <p:nvSpPr>
          <p:cNvPr id="755844834" name=" 755844833"/>
          <p:cNvSpPr/>
          <p:nvPr/>
        </p:nvSpPr>
        <p:spPr bwMode="auto">
          <a:xfrm>
            <a:off x="4301089" y="-524992"/>
            <a:ext cx="80886" cy="86878"/>
          </a:xfrm>
        </p:spPr>
        <p:txBody>
          <a:bodyPr rot="0" spcFirstLastPara="0" vertOverflow="overflow" horzOverflow="clip" vert="horz" wrap="square" lIns="91440" tIns="45720" rIns="91440" bIns="45720" numCol="1" spcCol="0" rtlCol="0" fromWordArt="0" anchor="t" anchorCtr="0" forceAA="0" compatLnSpc="1">
            <a:prstTxWarp prst="textNoShape">
              <a:avLst/>
            </a:prstTxWarp>
            <a:noAutofit/>
          </a:bodyPr>
          <a:lstStyle/>
          <a:p>
            <a:pPr>
              <a:defRPr/>
            </a:pPr>
            <a:endParaRPr/>
          </a:p>
        </p:txBody>
      </p:sp>
      <p:pic>
        <p:nvPicPr>
          <p:cNvPr id="1781403775" name="Grafik 1781403774"/>
          <p:cNvPicPr>
            <a:picLocks noChangeAspect="1"/>
          </p:cNvPicPr>
          <p:nvPr/>
        </p:nvPicPr>
        <p:blipFill>
          <a:blip r:embed="rId2"/>
          <a:stretch/>
        </p:blipFill>
        <p:spPr bwMode="auto">
          <a:xfrm>
            <a:off x="7639374" y="111468"/>
            <a:ext cx="4406574" cy="1955455"/>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9961324" name="Inhaltsplatzhalter 2"/>
          <p:cNvSpPr txBox="1"/>
          <p:nvPr/>
        </p:nvSpPr>
        <p:spPr bwMode="auto">
          <a:xfrm rot="-5399976">
            <a:off x="9112610" y="3757253"/>
            <a:ext cx="5537199" cy="241963"/>
          </a:xfrm>
          <a:prstGeom prst="rect">
            <a:avLst/>
          </a:prstGeom>
          <a:noFill/>
          <a:ln>
            <a:noFill/>
          </a:ln>
          <a:effectLst/>
        </p:spPr>
        <p:txBody>
          <a:bodyPr lIns="87225" tIns="43611" rIns="87225" bIns="43611" anchor="b">
            <a:spAutoFit/>
          </a:bodyPr>
          <a:lstStyle>
            <a:lvl1pPr defTabSz="873124">
              <a:spcBef>
                <a:spcPts val="0"/>
              </a:spcBef>
              <a:buFont typeface="Arial Narrow"/>
              <a:buChar char="»"/>
              <a:defRPr sz="1600">
                <a:solidFill>
                  <a:srgbClr val="333333"/>
                </a:solidFill>
                <a:latin typeface="Arial"/>
              </a:defRPr>
            </a:lvl1pPr>
            <a:lvl2pPr marL="436563" indent="-285750" defTabSz="873124">
              <a:spcBef>
                <a:spcPts val="0"/>
              </a:spcBef>
              <a:buFont typeface="Symbol"/>
              <a:buChar char="-"/>
              <a:defRPr sz="1400">
                <a:solidFill>
                  <a:srgbClr val="333333"/>
                </a:solidFill>
                <a:latin typeface="Arial"/>
              </a:defRPr>
            </a:lvl2pPr>
            <a:lvl3pPr marL="873124" indent="-228600" defTabSz="873124">
              <a:spcBef>
                <a:spcPts val="0"/>
              </a:spcBef>
              <a:buFont typeface="Symbol"/>
              <a:buChar char="-"/>
              <a:defRPr sz="1400">
                <a:solidFill>
                  <a:srgbClr val="333333"/>
                </a:solidFill>
                <a:latin typeface="Arial"/>
              </a:defRPr>
            </a:lvl3pPr>
            <a:lvl4pPr marL="1309687" indent="-228600" defTabSz="873124">
              <a:spcBef>
                <a:spcPts val="0"/>
              </a:spcBef>
              <a:buFont typeface="Symbol"/>
              <a:buChar char="-"/>
              <a:defRPr sz="1400">
                <a:solidFill>
                  <a:srgbClr val="333333"/>
                </a:solidFill>
                <a:latin typeface="Arial"/>
              </a:defRPr>
            </a:lvl4pPr>
            <a:lvl5pPr marL="1744662" indent="-228600" defTabSz="873124">
              <a:spcBef>
                <a:spcPts val="0"/>
              </a:spcBef>
              <a:buFont typeface="Symbol"/>
              <a:buChar char="-"/>
              <a:defRPr sz="1400">
                <a:solidFill>
                  <a:srgbClr val="333333"/>
                </a:solidFill>
                <a:latin typeface="Arial"/>
              </a:defRPr>
            </a:lvl5pPr>
            <a:lvl6pPr marL="2201862" indent="-228600" defTabSz="873124">
              <a:spcBef>
                <a:spcPts val="0"/>
              </a:spcBef>
              <a:spcAft>
                <a:spcPts val="0"/>
              </a:spcAft>
              <a:buFont typeface="Symbol"/>
              <a:buChar char="-"/>
              <a:defRPr sz="1400">
                <a:solidFill>
                  <a:srgbClr val="333333"/>
                </a:solidFill>
                <a:latin typeface="Arial"/>
              </a:defRPr>
            </a:lvl6pPr>
            <a:lvl7pPr marL="2659062" indent="-228600" defTabSz="873124">
              <a:spcBef>
                <a:spcPts val="0"/>
              </a:spcBef>
              <a:spcAft>
                <a:spcPts val="0"/>
              </a:spcAft>
              <a:buFont typeface="Symbol"/>
              <a:buChar char="-"/>
              <a:defRPr sz="1400">
                <a:solidFill>
                  <a:srgbClr val="333333"/>
                </a:solidFill>
                <a:latin typeface="Arial"/>
              </a:defRPr>
            </a:lvl7pPr>
            <a:lvl8pPr marL="3116261" indent="-228600" defTabSz="873124">
              <a:spcBef>
                <a:spcPts val="0"/>
              </a:spcBef>
              <a:spcAft>
                <a:spcPts val="0"/>
              </a:spcAft>
              <a:buFont typeface="Symbol"/>
              <a:buChar char="-"/>
              <a:defRPr sz="1400">
                <a:solidFill>
                  <a:srgbClr val="333333"/>
                </a:solidFill>
                <a:latin typeface="Arial"/>
              </a:defRPr>
            </a:lvl8pPr>
            <a:lvl9pPr marL="3573462" indent="-228600" defTabSz="873124">
              <a:spcBef>
                <a:spcPts val="0"/>
              </a:spcBef>
              <a:spcAft>
                <a:spcPts val="0"/>
              </a:spcAft>
              <a:buFont typeface="Symbol"/>
              <a:buChar char="-"/>
              <a:defRPr sz="1400">
                <a:solidFill>
                  <a:srgbClr val="333333"/>
                </a:solidFill>
                <a:latin typeface="Arial"/>
              </a:defRPr>
            </a:lvl9pPr>
          </a:lstStyle>
          <a:p>
            <a:pPr>
              <a:spcBef>
                <a:spcPts val="0"/>
              </a:spcBef>
              <a:spcAft>
                <a:spcPts val="0"/>
              </a:spcAft>
              <a:buNone/>
              <a:defRPr/>
            </a:pPr>
            <a:r>
              <a:rPr lang="de-DE" sz="1000" i="1">
                <a:solidFill>
                  <a:prstClr val="white">
                    <a:lumMod val="65000"/>
                  </a:prstClr>
                </a:solidFill>
                <a:cs typeface="Arial"/>
              </a:rPr>
              <a:t>Grafik: CC0.0, pixabay, Peggy und Marco Lachmann-Anke</a:t>
            </a:r>
            <a:endParaRPr lang="de-DE" sz="800">
              <a:solidFill>
                <a:prstClr val="white">
                  <a:lumMod val="65000"/>
                </a:prstClr>
              </a:solidFill>
              <a:cs typeface="Arial"/>
            </a:endParaRPr>
          </a:p>
        </p:txBody>
      </p:sp>
      <p:sp>
        <p:nvSpPr>
          <p:cNvPr id="957031698" name="Titel 4"/>
          <p:cNvSpPr>
            <a:spLocks noGrp="1"/>
          </p:cNvSpPr>
          <p:nvPr>
            <p:ph type="title"/>
          </p:nvPr>
        </p:nvSpPr>
        <p:spPr bwMode="auto"/>
        <p:txBody>
          <a:bodyPr/>
          <a:lstStyle/>
          <a:p>
            <a:pPr>
              <a:defRPr/>
            </a:pPr>
            <a:r>
              <a:rPr lang="de-DE"/>
              <a:t>Arbeitsblatt:</a:t>
            </a:r>
            <a:endParaRPr/>
          </a:p>
        </p:txBody>
      </p:sp>
      <p:pic>
        <p:nvPicPr>
          <p:cNvPr id="3" name="Grafik 2">
            <a:extLst>
              <a:ext uri="{FF2B5EF4-FFF2-40B4-BE49-F238E27FC236}">
                <a16:creationId xmlns:a16="http://schemas.microsoft.com/office/drawing/2014/main" id="{25BDFEDD-D3EA-EF2F-80A3-9B99E5C56FB9}"/>
              </a:ext>
            </a:extLst>
          </p:cNvPr>
          <p:cNvPicPr>
            <a:picLocks noChangeAspect="1"/>
          </p:cNvPicPr>
          <p:nvPr/>
        </p:nvPicPr>
        <p:blipFill>
          <a:blip r:embed="rId2"/>
          <a:stretch>
            <a:fillRect/>
          </a:stretch>
        </p:blipFill>
        <p:spPr>
          <a:xfrm>
            <a:off x="1487488" y="1396963"/>
            <a:ext cx="8239185" cy="5095912"/>
          </a:xfrm>
          <a:prstGeom prst="rect">
            <a:avLst/>
          </a:prstGeom>
        </p:spPr>
      </p:pic>
      <p:pic>
        <p:nvPicPr>
          <p:cNvPr id="1164438954" name="Grafik 1"/>
          <p:cNvPicPr>
            <a:picLocks noChangeAspect="1"/>
          </p:cNvPicPr>
          <p:nvPr/>
        </p:nvPicPr>
        <p:blipFill>
          <a:blip r:embed="rId3"/>
          <a:stretch/>
        </p:blipFill>
        <p:spPr bwMode="auto">
          <a:xfrm>
            <a:off x="8874794" y="313257"/>
            <a:ext cx="1592753" cy="1592753"/>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Titel 1"/>
          <p:cNvSpPr>
            <a:spLocks noGrp="1"/>
          </p:cNvSpPr>
          <p:nvPr>
            <p:ph type="ctrTitle"/>
          </p:nvPr>
        </p:nvSpPr>
        <p:spPr bwMode="auto">
          <a:xfrm>
            <a:off x="1524000" y="4320284"/>
            <a:ext cx="9144000" cy="910316"/>
          </a:xfrm>
        </p:spPr>
        <p:txBody>
          <a:bodyPr>
            <a:normAutofit fontScale="90000"/>
          </a:bodyPr>
          <a:lstStyle/>
          <a:p>
            <a:pPr>
              <a:defRPr/>
            </a:pPr>
            <a:br>
              <a:rPr lang="de-DE" sz="3600">
                <a:latin typeface="Arial"/>
              </a:rPr>
            </a:br>
            <a:r>
              <a:rPr lang="de-DE" sz="2700" b="0"/>
              <a:t>Wissensbasierte Veränderungsexperimente</a:t>
            </a:r>
            <a:br>
              <a:rPr lang="de-DE" sz="2700" b="0"/>
            </a:br>
            <a:r>
              <a:rPr lang="de-DE" sz="2700" b="0"/>
              <a:t>für Klimaschutz im Alltag</a:t>
            </a:r>
            <a:endParaRPr/>
          </a:p>
        </p:txBody>
      </p:sp>
      <p:pic>
        <p:nvPicPr>
          <p:cNvPr id="3" name="Grafik 2"/>
          <p:cNvPicPr>
            <a:picLocks noChangeAspect="1"/>
          </p:cNvPicPr>
          <p:nvPr/>
        </p:nvPicPr>
        <p:blipFill>
          <a:blip r:embed="rId2"/>
          <a:stretch/>
        </p:blipFill>
        <p:spPr bwMode="auto">
          <a:xfrm>
            <a:off x="3501169" y="1815013"/>
            <a:ext cx="5133101" cy="2169148"/>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2152650" y="365126"/>
            <a:ext cx="3433124" cy="1084906"/>
          </a:xfrm>
        </p:spPr>
        <p:txBody>
          <a:bodyPr>
            <a:normAutofit fontScale="90000"/>
          </a:bodyPr>
          <a:lstStyle/>
          <a:p>
            <a:pPr>
              <a:defRPr/>
            </a:pPr>
            <a:r>
              <a:rPr lang="de-DE"/>
              <a:t>Klimawandel:</a:t>
            </a:r>
            <a:br>
              <a:rPr lang="de-DE"/>
            </a:br>
            <a:r>
              <a:rPr lang="de-DE"/>
              <a:t>bereits spürbar</a:t>
            </a:r>
            <a:endParaRPr/>
          </a:p>
        </p:txBody>
      </p:sp>
      <p:sp>
        <p:nvSpPr>
          <p:cNvPr id="9" name="Inhaltsplatzhalter 6"/>
          <p:cNvSpPr>
            <a:spLocks noGrp="1"/>
          </p:cNvSpPr>
          <p:nvPr>
            <p:ph idx="1"/>
          </p:nvPr>
        </p:nvSpPr>
        <p:spPr bwMode="auto">
          <a:xfrm>
            <a:off x="5067300" y="1717674"/>
            <a:ext cx="3432987" cy="461962"/>
          </a:xfrm>
        </p:spPr>
        <p:txBody>
          <a:bodyPr>
            <a:normAutofit fontScale="77500" lnSpcReduction="20000"/>
          </a:bodyPr>
          <a:lstStyle/>
          <a:p>
            <a:pPr marL="0" indent="0">
              <a:buNone/>
              <a:defRPr/>
            </a:pPr>
            <a:r>
              <a:rPr lang="de-DE"/>
              <a:t>Straßensperrung in Ulm wegen Hochwasser</a:t>
            </a:r>
            <a:endParaRPr/>
          </a:p>
        </p:txBody>
      </p:sp>
      <p:sp>
        <p:nvSpPr>
          <p:cNvPr id="6" name="Foliennummernplatzhalter 5"/>
          <p:cNvSpPr>
            <a:spLocks noGrp="1"/>
          </p:cNvSpPr>
          <p:nvPr>
            <p:ph type="sldNum" sz="quarter" idx="12"/>
          </p:nvPr>
        </p:nvSpPr>
        <p:spPr bwMode="auto"/>
        <p:txBody>
          <a:bodyPr/>
          <a:lstStyle/>
          <a:p>
            <a:pPr>
              <a:defRPr/>
            </a:pPr>
            <a:fld id="{D88A27B9-E5C3-4CE9-BFEB-01015DEB140B}" type="slidenum">
              <a:rPr lang="de-DE"/>
              <a:t>5</a:t>
            </a:fld>
            <a:endParaRPr lang="de-DE"/>
          </a:p>
        </p:txBody>
      </p:sp>
      <p:pic>
        <p:nvPicPr>
          <p:cNvPr id="8" name="Grafik 7"/>
          <p:cNvPicPr>
            <a:picLocks noChangeAspect="1"/>
          </p:cNvPicPr>
          <p:nvPr/>
        </p:nvPicPr>
        <p:blipFill>
          <a:blip r:embed="rId2"/>
          <a:stretch/>
        </p:blipFill>
        <p:spPr bwMode="auto">
          <a:xfrm>
            <a:off x="1816100" y="1717675"/>
            <a:ext cx="2984500" cy="2238375"/>
          </a:xfrm>
          <a:prstGeom prst="rect">
            <a:avLst/>
          </a:prstGeom>
        </p:spPr>
      </p:pic>
      <p:pic>
        <p:nvPicPr>
          <p:cNvPr id="3" name="Grafik 2"/>
          <p:cNvPicPr>
            <a:picLocks noChangeAspect="1"/>
          </p:cNvPicPr>
          <p:nvPr/>
        </p:nvPicPr>
        <p:blipFill>
          <a:blip r:embed="rId3"/>
          <a:stretch/>
        </p:blipFill>
        <p:spPr bwMode="auto">
          <a:xfrm>
            <a:off x="7397749" y="3332101"/>
            <a:ext cx="2641601" cy="2794843"/>
          </a:xfrm>
          <a:prstGeom prst="rect">
            <a:avLst/>
          </a:prstGeom>
        </p:spPr>
      </p:pic>
      <p:sp>
        <p:nvSpPr>
          <p:cNvPr id="11" name="Inhaltsplatzhalter 6"/>
          <p:cNvSpPr txBox="1"/>
          <p:nvPr/>
        </p:nvSpPr>
        <p:spPr bwMode="auto">
          <a:xfrm>
            <a:off x="7397750" y="2559051"/>
            <a:ext cx="3435351" cy="704377"/>
          </a:xfrm>
          <a:prstGeom prst="rect">
            <a:avLst/>
          </a:prstGeom>
        </p:spPr>
        <p:txBody>
          <a:bodyPr vert="horz" lIns="91440" tIns="45720" rIns="91440" bIns="45720" rtlCol="0">
            <a:normAutofit lnSpcReduction="10000"/>
          </a:bodyPr>
          <a:lstStyle>
            <a:lvl1pPr marL="228600" indent="-228600" algn="l" defTabSz="914400">
              <a:lnSpc>
                <a:spcPct val="100000"/>
              </a:lnSpc>
              <a:spcBef>
                <a:spcPts val="1000"/>
              </a:spcBef>
              <a:buFont typeface="Symbol"/>
              <a:buChar char="-"/>
              <a:defRPr sz="1600">
                <a:solidFill>
                  <a:schemeClr val="tx1"/>
                </a:solidFill>
                <a:latin typeface="+mn-lt"/>
                <a:ea typeface="+mn-ea"/>
                <a:cs typeface="Arial"/>
              </a:defRPr>
            </a:lvl1pPr>
            <a:lvl2pPr marL="685800" indent="-228600" algn="l" defTabSz="914400">
              <a:lnSpc>
                <a:spcPct val="100000"/>
              </a:lnSpc>
              <a:spcBef>
                <a:spcPts val="500"/>
              </a:spcBef>
              <a:buFont typeface="Symbol"/>
              <a:buChar char="-"/>
              <a:defRPr sz="1600">
                <a:solidFill>
                  <a:schemeClr val="tx1"/>
                </a:solidFill>
                <a:latin typeface="+mn-lt"/>
                <a:ea typeface="+mn-ea"/>
                <a:cs typeface="Arial"/>
              </a:defRPr>
            </a:lvl2pPr>
            <a:lvl3pPr marL="1143000" indent="-228600" algn="l" defTabSz="914400">
              <a:lnSpc>
                <a:spcPct val="100000"/>
              </a:lnSpc>
              <a:spcBef>
                <a:spcPts val="500"/>
              </a:spcBef>
              <a:buFont typeface="Symbol"/>
              <a:buChar char="-"/>
              <a:defRPr sz="1600">
                <a:solidFill>
                  <a:schemeClr val="tx1"/>
                </a:solidFill>
                <a:latin typeface="+mn-lt"/>
                <a:ea typeface="+mn-ea"/>
                <a:cs typeface="Arial"/>
              </a:defRPr>
            </a:lvl3pPr>
            <a:lvl4pPr marL="1600200" indent="-228600" algn="l" defTabSz="914400">
              <a:lnSpc>
                <a:spcPct val="100000"/>
              </a:lnSpc>
              <a:spcBef>
                <a:spcPts val="500"/>
              </a:spcBef>
              <a:buFont typeface="Symbol"/>
              <a:buChar char="-"/>
              <a:defRPr sz="1600">
                <a:solidFill>
                  <a:schemeClr val="tx1"/>
                </a:solidFill>
                <a:latin typeface="+mn-lt"/>
                <a:ea typeface="+mn-ea"/>
                <a:cs typeface="Arial"/>
              </a:defRPr>
            </a:lvl4pPr>
            <a:lvl5pPr marL="2057400" indent="-228600" algn="l" defTabSz="914400">
              <a:lnSpc>
                <a:spcPct val="100000"/>
              </a:lnSpc>
              <a:spcBef>
                <a:spcPts val="500"/>
              </a:spcBef>
              <a:buFont typeface="Symbol"/>
              <a:buChar char="-"/>
              <a:defRPr sz="1600">
                <a:solidFill>
                  <a:schemeClr val="tx1"/>
                </a:solidFill>
                <a:latin typeface="+mn-lt"/>
                <a:ea typeface="+mn-ea"/>
                <a:cs typeface="Arial"/>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indent="0">
              <a:buNone/>
              <a:defRPr/>
            </a:pPr>
            <a:r>
              <a:rPr lang="de-DE"/>
              <a:t>https:/climatevisuals.org</a:t>
            </a:r>
            <a:endParaRPr/>
          </a:p>
          <a:p>
            <a:pPr marL="0" indent="0">
              <a:buNone/>
              <a:defRPr/>
            </a:pPr>
            <a:r>
              <a:rPr lang="de-DE"/>
              <a:t>Schreibt zu Flooding (in New Orleans):</a:t>
            </a:r>
            <a:endParaRPr/>
          </a:p>
        </p:txBody>
      </p:sp>
      <p:sp>
        <p:nvSpPr>
          <p:cNvPr id="1997006808" name="Rechteck 2"/>
          <p:cNvSpPr/>
          <p:nvPr/>
        </p:nvSpPr>
        <p:spPr bwMode="auto">
          <a:xfrm rot="16199932">
            <a:off x="-3162621" y="3145452"/>
            <a:ext cx="6861227" cy="570321"/>
          </a:xfrm>
          <a:prstGeom prst="rect">
            <a:avLst/>
          </a:prstGeom>
          <a:solidFill>
            <a:srgbClr val="00A7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2400" b="1"/>
              <a:t>Hintergrundinformation für Leiter:in</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2152650" y="365126"/>
            <a:ext cx="3433124" cy="1084906"/>
          </a:xfrm>
        </p:spPr>
        <p:txBody>
          <a:bodyPr>
            <a:normAutofit fontScale="90000"/>
          </a:bodyPr>
          <a:lstStyle/>
          <a:p>
            <a:pPr>
              <a:defRPr/>
            </a:pPr>
            <a:r>
              <a:rPr lang="de-DE"/>
              <a:t>Klimawandel:</a:t>
            </a:r>
            <a:br>
              <a:rPr lang="de-DE"/>
            </a:br>
            <a:r>
              <a:rPr lang="de-DE"/>
              <a:t>bereits spürbar</a:t>
            </a:r>
            <a:endParaRPr/>
          </a:p>
        </p:txBody>
      </p:sp>
      <p:sp>
        <p:nvSpPr>
          <p:cNvPr id="6" name="Foliennummernplatzhalter 5"/>
          <p:cNvSpPr>
            <a:spLocks noGrp="1"/>
          </p:cNvSpPr>
          <p:nvPr>
            <p:ph type="sldNum" sz="quarter" idx="12"/>
          </p:nvPr>
        </p:nvSpPr>
        <p:spPr bwMode="auto"/>
        <p:txBody>
          <a:bodyPr/>
          <a:lstStyle/>
          <a:p>
            <a:pPr>
              <a:defRPr/>
            </a:pPr>
            <a:fld id="{D88A27B9-E5C3-4CE9-BFEB-01015DEB140B}" type="slidenum">
              <a:rPr lang="de-DE"/>
              <a:t>6</a:t>
            </a:fld>
            <a:endParaRPr lang="de-DE"/>
          </a:p>
        </p:txBody>
      </p:sp>
      <p:pic>
        <p:nvPicPr>
          <p:cNvPr id="3" name="Grafik 2"/>
          <p:cNvPicPr>
            <a:picLocks noChangeAspect="1"/>
          </p:cNvPicPr>
          <p:nvPr/>
        </p:nvPicPr>
        <p:blipFill>
          <a:blip r:embed="rId2"/>
          <a:srcRect r="11043" b="24793"/>
          <a:stretch/>
        </p:blipFill>
        <p:spPr bwMode="auto">
          <a:xfrm>
            <a:off x="-6938" y="-13285"/>
            <a:ext cx="12198938" cy="6871286"/>
          </a:xfrm>
          <a:prstGeom prst="rect">
            <a:avLst/>
          </a:prstGeom>
        </p:spPr>
      </p:pic>
      <p:sp>
        <p:nvSpPr>
          <p:cNvPr id="9" name="Inhaltsplatzhalter 2"/>
          <p:cNvSpPr txBox="1"/>
          <p:nvPr/>
        </p:nvSpPr>
        <p:spPr bwMode="auto">
          <a:xfrm rot="-5400000">
            <a:off x="8844630" y="-415266"/>
            <a:ext cx="6386661" cy="249658"/>
          </a:xfrm>
          <a:prstGeom prst="rect">
            <a:avLst/>
          </a:prstGeom>
          <a:noFill/>
          <a:ln>
            <a:noFill/>
          </a:ln>
          <a:effectLst/>
        </p:spPr>
        <p:txBody>
          <a:bodyPr wrap="square" lIns="87226" tIns="43612" rIns="87226" bIns="43612" anchor="b">
            <a:spAutoFit/>
          </a:bodyPr>
          <a:lstStyle>
            <a:lvl1pPr defTabSz="873125">
              <a:spcBef>
                <a:spcPts val="0"/>
              </a:spcBef>
              <a:buFont typeface="Arial Narrow"/>
              <a:buChar char="»"/>
              <a:defRPr sz="1600">
                <a:solidFill>
                  <a:srgbClr val="333333"/>
                </a:solidFill>
                <a:latin typeface="Arial"/>
              </a:defRPr>
            </a:lvl1pPr>
            <a:lvl2pPr marL="436563" indent="-285750" defTabSz="873125">
              <a:spcBef>
                <a:spcPts val="0"/>
              </a:spcBef>
              <a:buFont typeface="Symbol"/>
              <a:buChar char="-"/>
              <a:defRPr sz="1400">
                <a:solidFill>
                  <a:srgbClr val="333333"/>
                </a:solidFill>
                <a:latin typeface="Arial"/>
              </a:defRPr>
            </a:lvl2pPr>
            <a:lvl3pPr marL="873125" indent="-228600" defTabSz="873125">
              <a:spcBef>
                <a:spcPts val="0"/>
              </a:spcBef>
              <a:buFont typeface="Symbol"/>
              <a:buChar char="-"/>
              <a:defRPr sz="1400">
                <a:solidFill>
                  <a:srgbClr val="333333"/>
                </a:solidFill>
                <a:latin typeface="Arial"/>
              </a:defRPr>
            </a:lvl3pPr>
            <a:lvl4pPr marL="1309688" indent="-228600" defTabSz="873125">
              <a:spcBef>
                <a:spcPts val="0"/>
              </a:spcBef>
              <a:buFont typeface="Symbol"/>
              <a:buChar char="-"/>
              <a:defRPr sz="1400">
                <a:solidFill>
                  <a:srgbClr val="333333"/>
                </a:solidFill>
                <a:latin typeface="Arial"/>
              </a:defRPr>
            </a:lvl4pPr>
            <a:lvl5pPr marL="1744663" indent="-228600" defTabSz="873125">
              <a:spcBef>
                <a:spcPts val="0"/>
              </a:spcBef>
              <a:buFont typeface="Symbol"/>
              <a:buChar char="-"/>
              <a:defRPr sz="1400">
                <a:solidFill>
                  <a:srgbClr val="333333"/>
                </a:solidFill>
                <a:latin typeface="Arial"/>
              </a:defRPr>
            </a:lvl5pPr>
            <a:lvl6pPr marL="2201863" indent="-228600" defTabSz="873125">
              <a:spcBef>
                <a:spcPts val="0"/>
              </a:spcBef>
              <a:spcAft>
                <a:spcPts val="0"/>
              </a:spcAft>
              <a:buFont typeface="Symbol"/>
              <a:buChar char="-"/>
              <a:defRPr sz="1400">
                <a:solidFill>
                  <a:srgbClr val="333333"/>
                </a:solidFill>
                <a:latin typeface="Arial"/>
              </a:defRPr>
            </a:lvl6pPr>
            <a:lvl7pPr marL="2659063" indent="-228600" defTabSz="873125">
              <a:spcBef>
                <a:spcPts val="0"/>
              </a:spcBef>
              <a:spcAft>
                <a:spcPts val="0"/>
              </a:spcAft>
              <a:buFont typeface="Symbol"/>
              <a:buChar char="-"/>
              <a:defRPr sz="1400">
                <a:solidFill>
                  <a:srgbClr val="333333"/>
                </a:solidFill>
                <a:latin typeface="Arial"/>
              </a:defRPr>
            </a:lvl7pPr>
            <a:lvl8pPr marL="3116262" indent="-228600" defTabSz="873125">
              <a:spcBef>
                <a:spcPts val="0"/>
              </a:spcBef>
              <a:spcAft>
                <a:spcPts val="0"/>
              </a:spcAft>
              <a:buFont typeface="Symbol"/>
              <a:buChar char="-"/>
              <a:defRPr sz="1400">
                <a:solidFill>
                  <a:srgbClr val="333333"/>
                </a:solidFill>
                <a:latin typeface="Arial"/>
              </a:defRPr>
            </a:lvl8pPr>
            <a:lvl9pPr marL="3573463" indent="-228600" defTabSz="873125">
              <a:spcBef>
                <a:spcPts val="0"/>
              </a:spcBef>
              <a:spcAft>
                <a:spcPts val="0"/>
              </a:spcAft>
              <a:buFont typeface="Symbol"/>
              <a:buChar char="-"/>
              <a:defRPr sz="1400">
                <a:solidFill>
                  <a:srgbClr val="333333"/>
                </a:solidFill>
                <a:latin typeface="Arial"/>
              </a:defRPr>
            </a:lvl9pPr>
          </a:lstStyle>
          <a:p>
            <a:pPr>
              <a:spcBef>
                <a:spcPts val="0"/>
              </a:spcBef>
              <a:spcAft>
                <a:spcPts val="0"/>
              </a:spcAft>
              <a:buNone/>
              <a:defRPr/>
            </a:pPr>
            <a:r>
              <a:rPr lang="de-DE" sz="1050" i="1">
                <a:solidFill>
                  <a:schemeClr val="tx1"/>
                </a:solidFill>
                <a:cs typeface="Arial"/>
              </a:rPr>
              <a:t>Bild: CC BY-NC-ND 2.0 United Nations Photo </a:t>
            </a:r>
            <a:endParaRPr lang="it-IT" sz="1050" i="1">
              <a:solidFill>
                <a:schemeClr val="tx1"/>
              </a:solidFill>
              <a:cs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2152650" y="365126"/>
            <a:ext cx="3433124" cy="1084906"/>
          </a:xfrm>
        </p:spPr>
        <p:txBody>
          <a:bodyPr>
            <a:normAutofit fontScale="90000"/>
          </a:bodyPr>
          <a:lstStyle/>
          <a:p>
            <a:pPr>
              <a:defRPr/>
            </a:pPr>
            <a:r>
              <a:rPr lang="de-DE"/>
              <a:t>Klimawandel:</a:t>
            </a:r>
            <a:br>
              <a:rPr lang="de-DE"/>
            </a:br>
            <a:r>
              <a:rPr lang="de-DE"/>
              <a:t>bereits spürbar</a:t>
            </a:r>
            <a:endParaRPr/>
          </a:p>
        </p:txBody>
      </p:sp>
      <p:sp>
        <p:nvSpPr>
          <p:cNvPr id="8" name="Inhaltsplatzhalter 6"/>
          <p:cNvSpPr>
            <a:spLocks noGrp="1"/>
          </p:cNvSpPr>
          <p:nvPr>
            <p:ph idx="1"/>
          </p:nvPr>
        </p:nvSpPr>
        <p:spPr bwMode="auto">
          <a:xfrm>
            <a:off x="6496050" y="5353050"/>
            <a:ext cx="3432987" cy="461962"/>
          </a:xfrm>
        </p:spPr>
        <p:txBody>
          <a:bodyPr>
            <a:normAutofit/>
          </a:bodyPr>
          <a:lstStyle/>
          <a:p>
            <a:pPr marL="0" indent="0">
              <a:buNone/>
              <a:defRPr/>
            </a:pPr>
            <a:r>
              <a:rPr lang="de-DE"/>
              <a:t>Von: https:/climatevisuals.org</a:t>
            </a:r>
            <a:endParaRPr/>
          </a:p>
        </p:txBody>
      </p:sp>
      <p:sp>
        <p:nvSpPr>
          <p:cNvPr id="6" name="Foliennummernplatzhalter 5"/>
          <p:cNvSpPr>
            <a:spLocks noGrp="1"/>
          </p:cNvSpPr>
          <p:nvPr>
            <p:ph type="sldNum" sz="quarter" idx="12"/>
          </p:nvPr>
        </p:nvSpPr>
        <p:spPr bwMode="auto"/>
        <p:txBody>
          <a:bodyPr/>
          <a:lstStyle/>
          <a:p>
            <a:pPr>
              <a:defRPr/>
            </a:pPr>
            <a:fld id="{D88A27B9-E5C3-4CE9-BFEB-01015DEB140B}" type="slidenum">
              <a:rPr lang="de-DE"/>
              <a:t>7</a:t>
            </a:fld>
            <a:endParaRPr lang="de-DE"/>
          </a:p>
        </p:txBody>
      </p:sp>
      <p:pic>
        <p:nvPicPr>
          <p:cNvPr id="3" name="Grafik 2"/>
          <p:cNvPicPr>
            <a:picLocks noChangeAspect="1"/>
          </p:cNvPicPr>
          <p:nvPr/>
        </p:nvPicPr>
        <p:blipFill>
          <a:blip r:embed="rId2"/>
          <a:stretch/>
        </p:blipFill>
        <p:spPr bwMode="auto">
          <a:xfrm>
            <a:off x="2152650" y="1504950"/>
            <a:ext cx="2830694" cy="1885950"/>
          </a:xfrm>
          <a:prstGeom prst="rect">
            <a:avLst/>
          </a:prstGeom>
        </p:spPr>
      </p:pic>
      <p:pic>
        <p:nvPicPr>
          <p:cNvPr id="4" name="Grafik 3"/>
          <p:cNvPicPr>
            <a:picLocks noChangeAspect="1"/>
          </p:cNvPicPr>
          <p:nvPr/>
        </p:nvPicPr>
        <p:blipFill>
          <a:blip r:embed="rId3"/>
          <a:srcRect l="49154"/>
          <a:stretch/>
        </p:blipFill>
        <p:spPr bwMode="auto">
          <a:xfrm>
            <a:off x="6445250" y="1339100"/>
            <a:ext cx="2887024" cy="4475913"/>
          </a:xfrm>
          <a:prstGeom prst="rect">
            <a:avLst/>
          </a:prstGeom>
        </p:spPr>
      </p:pic>
      <p:sp>
        <p:nvSpPr>
          <p:cNvPr id="652194349" name="Rechteck 2"/>
          <p:cNvSpPr/>
          <p:nvPr/>
        </p:nvSpPr>
        <p:spPr bwMode="auto">
          <a:xfrm rot="16199932">
            <a:off x="-3162621" y="3145452"/>
            <a:ext cx="6861227" cy="570321"/>
          </a:xfrm>
          <a:prstGeom prst="rect">
            <a:avLst/>
          </a:prstGeom>
          <a:solidFill>
            <a:srgbClr val="00A7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2400" b="1"/>
              <a:t>Hintergrundinformation für Leiter:in</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Grafik 3"/>
          <p:cNvPicPr>
            <a:picLocks noChangeAspect="1"/>
          </p:cNvPicPr>
          <p:nvPr/>
        </p:nvPicPr>
        <p:blipFill>
          <a:blip r:embed="rId2"/>
          <a:srcRect t="21244"/>
          <a:stretch/>
        </p:blipFill>
        <p:spPr bwMode="auto">
          <a:xfrm>
            <a:off x="0" y="0"/>
            <a:ext cx="12192000" cy="7042001"/>
          </a:xfrm>
          <a:prstGeom prst="rect">
            <a:avLst/>
          </a:prstGeom>
        </p:spPr>
      </p:pic>
      <p:sp>
        <p:nvSpPr>
          <p:cNvPr id="6" name="Foliennummernplatzhalter 5"/>
          <p:cNvSpPr>
            <a:spLocks noGrp="1"/>
          </p:cNvSpPr>
          <p:nvPr>
            <p:ph type="sldNum" sz="quarter" idx="12"/>
          </p:nvPr>
        </p:nvSpPr>
        <p:spPr bwMode="auto"/>
        <p:txBody>
          <a:bodyPr/>
          <a:lstStyle/>
          <a:p>
            <a:pPr>
              <a:defRPr/>
            </a:pPr>
            <a:fld id="{D88A27B9-E5C3-4CE9-BFEB-01015DEB140B}" type="slidenum">
              <a:rPr lang="de-DE"/>
              <a:t>8</a:t>
            </a:fld>
            <a:endParaRPr lang="de-DE"/>
          </a:p>
        </p:txBody>
      </p:sp>
      <p:sp>
        <p:nvSpPr>
          <p:cNvPr id="9" name="Inhaltsplatzhalter 2"/>
          <p:cNvSpPr txBox="1"/>
          <p:nvPr/>
        </p:nvSpPr>
        <p:spPr bwMode="auto">
          <a:xfrm rot="-5400000">
            <a:off x="8885381" y="3617312"/>
            <a:ext cx="6386661" cy="226575"/>
          </a:xfrm>
          <a:prstGeom prst="rect">
            <a:avLst/>
          </a:prstGeom>
          <a:noFill/>
          <a:ln>
            <a:noFill/>
          </a:ln>
          <a:effectLst/>
        </p:spPr>
        <p:txBody>
          <a:bodyPr wrap="square" lIns="87226" tIns="43612" rIns="87226" bIns="43612" anchor="b">
            <a:spAutoFit/>
          </a:bodyPr>
          <a:lstStyle>
            <a:lvl1pPr defTabSz="873125">
              <a:spcBef>
                <a:spcPts val="0"/>
              </a:spcBef>
              <a:buFont typeface="Arial Narrow"/>
              <a:buChar char="»"/>
              <a:defRPr sz="1600">
                <a:solidFill>
                  <a:srgbClr val="333333"/>
                </a:solidFill>
                <a:latin typeface="Arial"/>
              </a:defRPr>
            </a:lvl1pPr>
            <a:lvl2pPr marL="436563" indent="-285750" defTabSz="873125">
              <a:spcBef>
                <a:spcPts val="0"/>
              </a:spcBef>
              <a:buFont typeface="Symbol"/>
              <a:buChar char="-"/>
              <a:defRPr sz="1400">
                <a:solidFill>
                  <a:srgbClr val="333333"/>
                </a:solidFill>
                <a:latin typeface="Arial"/>
              </a:defRPr>
            </a:lvl2pPr>
            <a:lvl3pPr marL="873125" indent="-228600" defTabSz="873125">
              <a:spcBef>
                <a:spcPts val="0"/>
              </a:spcBef>
              <a:buFont typeface="Symbol"/>
              <a:buChar char="-"/>
              <a:defRPr sz="1400">
                <a:solidFill>
                  <a:srgbClr val="333333"/>
                </a:solidFill>
                <a:latin typeface="Arial"/>
              </a:defRPr>
            </a:lvl3pPr>
            <a:lvl4pPr marL="1309688" indent="-228600" defTabSz="873125">
              <a:spcBef>
                <a:spcPts val="0"/>
              </a:spcBef>
              <a:buFont typeface="Symbol"/>
              <a:buChar char="-"/>
              <a:defRPr sz="1400">
                <a:solidFill>
                  <a:srgbClr val="333333"/>
                </a:solidFill>
                <a:latin typeface="Arial"/>
              </a:defRPr>
            </a:lvl4pPr>
            <a:lvl5pPr marL="1744663" indent="-228600" defTabSz="873125">
              <a:spcBef>
                <a:spcPts val="0"/>
              </a:spcBef>
              <a:buFont typeface="Symbol"/>
              <a:buChar char="-"/>
              <a:defRPr sz="1400">
                <a:solidFill>
                  <a:srgbClr val="333333"/>
                </a:solidFill>
                <a:latin typeface="Arial"/>
              </a:defRPr>
            </a:lvl5pPr>
            <a:lvl6pPr marL="2201863" indent="-228600" defTabSz="873125">
              <a:spcBef>
                <a:spcPts val="0"/>
              </a:spcBef>
              <a:spcAft>
                <a:spcPts val="0"/>
              </a:spcAft>
              <a:buFont typeface="Symbol"/>
              <a:buChar char="-"/>
              <a:defRPr sz="1400">
                <a:solidFill>
                  <a:srgbClr val="333333"/>
                </a:solidFill>
                <a:latin typeface="Arial"/>
              </a:defRPr>
            </a:lvl6pPr>
            <a:lvl7pPr marL="2659063" indent="-228600" defTabSz="873125">
              <a:spcBef>
                <a:spcPts val="0"/>
              </a:spcBef>
              <a:spcAft>
                <a:spcPts val="0"/>
              </a:spcAft>
              <a:buFont typeface="Symbol"/>
              <a:buChar char="-"/>
              <a:defRPr sz="1400">
                <a:solidFill>
                  <a:srgbClr val="333333"/>
                </a:solidFill>
                <a:latin typeface="Arial"/>
              </a:defRPr>
            </a:lvl7pPr>
            <a:lvl8pPr marL="3116262" indent="-228600" defTabSz="873125">
              <a:spcBef>
                <a:spcPts val="0"/>
              </a:spcBef>
              <a:spcAft>
                <a:spcPts val="0"/>
              </a:spcAft>
              <a:buFont typeface="Symbol"/>
              <a:buChar char="-"/>
              <a:defRPr sz="1400">
                <a:solidFill>
                  <a:srgbClr val="333333"/>
                </a:solidFill>
                <a:latin typeface="Arial"/>
              </a:defRPr>
            </a:lvl8pPr>
            <a:lvl9pPr marL="3573463" indent="-228600" defTabSz="873125">
              <a:spcBef>
                <a:spcPts val="0"/>
              </a:spcBef>
              <a:spcAft>
                <a:spcPts val="0"/>
              </a:spcAft>
              <a:buFont typeface="Symbol"/>
              <a:buChar char="-"/>
              <a:defRPr sz="1400">
                <a:solidFill>
                  <a:srgbClr val="333333"/>
                </a:solidFill>
                <a:latin typeface="Arial"/>
              </a:defRPr>
            </a:lvl9pPr>
          </a:lstStyle>
          <a:p>
            <a:pPr>
              <a:spcBef>
                <a:spcPts val="0"/>
              </a:spcBef>
              <a:spcAft>
                <a:spcPts val="0"/>
              </a:spcAft>
              <a:buNone/>
              <a:defRPr/>
            </a:pPr>
            <a:r>
              <a:rPr lang="de-DE" sz="900" i="1">
                <a:solidFill>
                  <a:schemeClr val="bg1"/>
                </a:solidFill>
                <a:cs typeface="Arial"/>
              </a:rPr>
              <a:t>Bild: CC BY-NC-ND 2.0  Quarrie Photography, Jeff Walsh, Cass Hodge</a:t>
            </a:r>
            <a:endParaRPr lang="it-IT" sz="900" i="1">
              <a:solidFill>
                <a:schemeClr val="bg1"/>
              </a:solidFill>
              <a:cs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2152650" y="365126"/>
            <a:ext cx="3433124" cy="1084906"/>
          </a:xfrm>
        </p:spPr>
        <p:txBody>
          <a:bodyPr>
            <a:normAutofit fontScale="90000"/>
          </a:bodyPr>
          <a:lstStyle/>
          <a:p>
            <a:pPr>
              <a:defRPr/>
            </a:pPr>
            <a:r>
              <a:rPr lang="de-DE"/>
              <a:t>Klimawandel:</a:t>
            </a:r>
            <a:br>
              <a:rPr lang="de-DE"/>
            </a:br>
            <a:r>
              <a:rPr lang="de-DE"/>
              <a:t>bereits spürbar</a:t>
            </a:r>
            <a:endParaRPr/>
          </a:p>
        </p:txBody>
      </p:sp>
      <p:sp>
        <p:nvSpPr>
          <p:cNvPr id="9" name="Inhaltsplatzhalter 6"/>
          <p:cNvSpPr>
            <a:spLocks noGrp="1"/>
          </p:cNvSpPr>
          <p:nvPr>
            <p:ph idx="1"/>
          </p:nvPr>
        </p:nvSpPr>
        <p:spPr bwMode="auto">
          <a:xfrm>
            <a:off x="6496050" y="5353050"/>
            <a:ext cx="3432987" cy="461962"/>
          </a:xfrm>
        </p:spPr>
        <p:txBody>
          <a:bodyPr>
            <a:normAutofit/>
          </a:bodyPr>
          <a:lstStyle/>
          <a:p>
            <a:pPr marL="0" indent="0">
              <a:buNone/>
              <a:defRPr/>
            </a:pPr>
            <a:r>
              <a:rPr lang="de-DE"/>
              <a:t>Von: https:/climatevisuals.org</a:t>
            </a:r>
            <a:endParaRPr/>
          </a:p>
        </p:txBody>
      </p:sp>
      <p:sp>
        <p:nvSpPr>
          <p:cNvPr id="6" name="Foliennummernplatzhalter 5"/>
          <p:cNvSpPr>
            <a:spLocks noGrp="1"/>
          </p:cNvSpPr>
          <p:nvPr>
            <p:ph type="sldNum" sz="quarter" idx="12"/>
          </p:nvPr>
        </p:nvSpPr>
        <p:spPr bwMode="auto"/>
        <p:txBody>
          <a:bodyPr/>
          <a:lstStyle/>
          <a:p>
            <a:pPr>
              <a:defRPr/>
            </a:pPr>
            <a:fld id="{D88A27B9-E5C3-4CE9-BFEB-01015DEB140B}" type="slidenum">
              <a:rPr lang="de-DE"/>
              <a:t>9</a:t>
            </a:fld>
            <a:endParaRPr lang="de-DE"/>
          </a:p>
        </p:txBody>
      </p:sp>
      <p:pic>
        <p:nvPicPr>
          <p:cNvPr id="8" name="Grafik 7"/>
          <p:cNvPicPr>
            <a:picLocks noChangeAspect="1"/>
          </p:cNvPicPr>
          <p:nvPr/>
        </p:nvPicPr>
        <p:blipFill>
          <a:blip r:embed="rId2"/>
          <a:stretch/>
        </p:blipFill>
        <p:spPr bwMode="auto">
          <a:xfrm>
            <a:off x="2080956" y="1450032"/>
            <a:ext cx="3529552" cy="2588568"/>
          </a:xfrm>
          <a:prstGeom prst="rect">
            <a:avLst/>
          </a:prstGeom>
        </p:spPr>
      </p:pic>
      <p:pic>
        <p:nvPicPr>
          <p:cNvPr id="5" name="Grafik 4"/>
          <p:cNvPicPr>
            <a:picLocks noChangeAspect="1"/>
          </p:cNvPicPr>
          <p:nvPr/>
        </p:nvPicPr>
        <p:blipFill>
          <a:blip r:embed="rId3"/>
          <a:srcRect l="47448"/>
          <a:stretch/>
        </p:blipFill>
        <p:spPr bwMode="auto">
          <a:xfrm>
            <a:off x="7368066" y="1022350"/>
            <a:ext cx="3173041" cy="4143098"/>
          </a:xfrm>
          <a:prstGeom prst="rect">
            <a:avLst/>
          </a:prstGeom>
        </p:spPr>
      </p:pic>
      <p:sp>
        <p:nvSpPr>
          <p:cNvPr id="1540931774" name="Rechteck 2"/>
          <p:cNvSpPr/>
          <p:nvPr/>
        </p:nvSpPr>
        <p:spPr bwMode="auto">
          <a:xfrm rot="16199932">
            <a:off x="-3162621" y="3145452"/>
            <a:ext cx="6861227" cy="570321"/>
          </a:xfrm>
          <a:prstGeom prst="rect">
            <a:avLst/>
          </a:prstGeom>
          <a:solidFill>
            <a:srgbClr val="00A7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2400" b="1"/>
              <a:t>Hintergrundinformation für Leiter:in</a:t>
            </a:r>
            <a:endParaRPr/>
          </a:p>
        </p:txBody>
      </p:sp>
    </p:spTree>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0</TotalTime>
  <Words>4146</Words>
  <Application>Microsoft Office PowerPoint</Application>
  <DocSecurity>0</DocSecurity>
  <PresentationFormat>Breitbild</PresentationFormat>
  <Paragraphs>379</Paragraphs>
  <Slides>49</Slides>
  <Notes>2</Notes>
  <HiddenSlides>25</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49</vt:i4>
      </vt:variant>
    </vt:vector>
  </HeadingPairs>
  <TitlesOfParts>
    <vt:vector size="57" baseType="lpstr">
      <vt:lpstr>Arial</vt:lpstr>
      <vt:lpstr>Arial Narrow</vt:lpstr>
      <vt:lpstr>Calibri</vt:lpstr>
      <vt:lpstr>Calibri Light</vt:lpstr>
      <vt:lpstr>Symbol</vt:lpstr>
      <vt:lpstr>Times New Roman</vt:lpstr>
      <vt:lpstr>Wingdings</vt:lpstr>
      <vt:lpstr>Office</vt:lpstr>
      <vt:lpstr>Information:</vt:lpstr>
      <vt:lpstr> Wissensbasierte Veränderungsexperimente für Klimaschutz im Alltag</vt:lpstr>
      <vt:lpstr>Folgen der Klimakrise – spürbar… - Bezug zur letzten Quizfrage - </vt:lpstr>
      <vt:lpstr>PowerPoint-Präsentation</vt:lpstr>
      <vt:lpstr>Klimawandel: bereits spürbar</vt:lpstr>
      <vt:lpstr>Klimawandel: bereits spürbar</vt:lpstr>
      <vt:lpstr>Klimawandel: bereits spürbar</vt:lpstr>
      <vt:lpstr>PowerPoint-Präsentation</vt:lpstr>
      <vt:lpstr>Klimawandel: bereits spürbar</vt:lpstr>
      <vt:lpstr>PowerPoint-Präsentation</vt:lpstr>
      <vt:lpstr>Klimawandel: bereits spürbar</vt:lpstr>
      <vt:lpstr>PowerPoint-Präsentation</vt:lpstr>
      <vt:lpstr>Klimawandel: bereits spürbar</vt:lpstr>
      <vt:lpstr>PowerPoint-Präsentation</vt:lpstr>
      <vt:lpstr>Klimawandel: bereits spürbar</vt:lpstr>
      <vt:lpstr>Heatstripes</vt:lpstr>
      <vt:lpstr>Heatstripes</vt:lpstr>
      <vt:lpstr>Gemessener Temperaturanstieg (seit Beginn der Industrialisierung, 5-Jahres-Mittel)</vt:lpstr>
      <vt:lpstr>Bezug auf Quizfrage 2 nach Temperaturanstieg</vt:lpstr>
      <vt:lpstr>Klimaveränderungen über die letzten 400.000 Jahre</vt:lpstr>
      <vt:lpstr>Bezug zu Quizfrage 1 – CO2-Konzentration Atmosphäre und Quizfrage 3: Temperaturunterschied zwischen Eiszeit und heute</vt:lpstr>
      <vt:lpstr>Die Wissenschaft ist sich sehr sicher</vt:lpstr>
      <vt:lpstr>Die Wissenschaft ist sich sehr sicher</vt:lpstr>
      <vt:lpstr>Planetare Belastungsgrenzen</vt:lpstr>
      <vt:lpstr>Planetare Belastungsgrenzen</vt:lpstr>
      <vt:lpstr>Das 1,5°-Ziel – kein Selbstläufer</vt:lpstr>
      <vt:lpstr>Bezug zu Quizfrage 4 Temperaturanstieg, falls alle fossilen Energieträger verwendet &amp; Hintergrundinfo zu CO2-Konzentration und Temperatur-Entwicklung</vt:lpstr>
      <vt:lpstr>Regiefolie: Globale Erwärmung und das 1,5° (bzw. 2°C) Ziel</vt:lpstr>
      <vt:lpstr>Studie des Wuppertal Instituts: Deutschland kann bis 2035 CO2-neutral werden Auswahl wesentlicher Maßnahmen</vt:lpstr>
      <vt:lpstr>PowerPoint-Präsentation</vt:lpstr>
      <vt:lpstr>PowerPoint-Präsentation</vt:lpstr>
      <vt:lpstr>CO2-Rechner des Umweltbundesamtes: Erfassung des CO2-Fußabdrucks</vt:lpstr>
      <vt:lpstr>Regiefolie: CO2-Fußabdruck</vt:lpstr>
      <vt:lpstr>CO2-Fußabdrücke von Studierenden vergleichen</vt:lpstr>
      <vt:lpstr>Durchschnittlicher CO2-Fußabdruck pro Kopf in Deutschland 2020</vt:lpstr>
      <vt:lpstr>CO2-Äquivalent Emissionen pro Kopf 2018</vt:lpstr>
      <vt:lpstr>Regiefolie CO2 Emissionen pro Kopf 2018</vt:lpstr>
      <vt:lpstr>Globale Gerechtigkeit - Ausstoß</vt:lpstr>
      <vt:lpstr>Globale Gerechtigkeit - Verletzlichkeit</vt:lpstr>
      <vt:lpstr>Globale Gerechtigkeit</vt:lpstr>
      <vt:lpstr>Von Peanuts und Big Points</vt:lpstr>
      <vt:lpstr>Von Peanuts und Big Points</vt:lpstr>
      <vt:lpstr>PowerPoint-Präsentation</vt:lpstr>
      <vt:lpstr>PowerPoint-Präsentation</vt:lpstr>
      <vt:lpstr>PowerPoint-Präsentation</vt:lpstr>
      <vt:lpstr>Big Points für den Klimaschutz</vt:lpstr>
      <vt:lpstr>Big Points</vt:lpstr>
      <vt:lpstr>Arbeitsblatt:</vt:lpstr>
      <vt:lpstr> Wissensbasierte Veränderungsexperimente für Klimaschutz im Alltag</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#climatechallenge</dc:title>
  <dc:subject/>
  <dc:creator>Markus Szaguhn</dc:creator>
  <cp:keywords/>
  <dc:description/>
  <cp:lastModifiedBy>Raphael Buhrmann</cp:lastModifiedBy>
  <cp:revision>225</cp:revision>
  <dcterms:created xsi:type="dcterms:W3CDTF">2017-05-08T08:33:38Z</dcterms:created>
  <dcterms:modified xsi:type="dcterms:W3CDTF">2023-08-07T16:40:07Z</dcterms:modified>
  <cp:category/>
  <dc:identifier/>
  <cp:contentStatus/>
  <dc:language/>
  <cp:version/>
</cp:coreProperties>
</file>